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4"/>
  </p:notesMasterIdLst>
  <p:sldIdLst>
    <p:sldId id="256" r:id="rId3"/>
    <p:sldId id="258" r:id="rId4"/>
    <p:sldId id="259" r:id="rId5"/>
    <p:sldId id="280" r:id="rId6"/>
    <p:sldId id="273" r:id="rId7"/>
    <p:sldId id="281" r:id="rId8"/>
    <p:sldId id="282" r:id="rId9"/>
    <p:sldId id="284" r:id="rId10"/>
    <p:sldId id="268" r:id="rId11"/>
    <p:sldId id="283" r:id="rId12"/>
    <p:sldId id="27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394" autoAdjust="0"/>
  </p:normalViewPr>
  <p:slideViewPr>
    <p:cSldViewPr snapToGrid="0">
      <p:cViewPr varScale="1">
        <p:scale>
          <a:sx n="79" d="100"/>
          <a:sy n="79" d="100"/>
        </p:scale>
        <p:origin x="52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0AB34E-5087-4744-824E-C3097A44A3A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0A8DC4E-54BD-454B-9C49-2951005FE12A}">
      <dgm:prSet phldrT="[Text]" custT="1"/>
      <dgm:spPr/>
      <dgm:t>
        <a:bodyPr/>
        <a:lstStyle/>
        <a:p>
          <a:r>
            <a:rPr lang="en-IN" sz="2400" dirty="0"/>
            <a:t>Data Preprocessing &amp; Model Training</a:t>
          </a:r>
        </a:p>
      </dgm:t>
    </dgm:pt>
    <dgm:pt modelId="{5720E3B2-9219-4E9B-8A5C-48F1B92CD6C6}" type="parTrans" cxnId="{F97BD3AD-2FE4-46A3-B189-DFFEF2B8653B}">
      <dgm:prSet/>
      <dgm:spPr/>
      <dgm:t>
        <a:bodyPr/>
        <a:lstStyle/>
        <a:p>
          <a:endParaRPr lang="en-IN"/>
        </a:p>
      </dgm:t>
    </dgm:pt>
    <dgm:pt modelId="{268A4165-D36C-4D00-BABA-7DCFBBE9A612}" type="sibTrans" cxnId="{F97BD3AD-2FE4-46A3-B189-DFFEF2B8653B}">
      <dgm:prSet/>
      <dgm:spPr/>
      <dgm:t>
        <a:bodyPr/>
        <a:lstStyle/>
        <a:p>
          <a:endParaRPr lang="en-IN"/>
        </a:p>
      </dgm:t>
    </dgm:pt>
    <dgm:pt modelId="{02C290A1-A4C6-4B48-B88B-36F3B6C30872}">
      <dgm:prSet phldrT="[Text]" custT="1"/>
      <dgm:spPr/>
      <dgm:t>
        <a:bodyPr/>
        <a:lstStyle/>
        <a:p>
          <a:r>
            <a:rPr lang="en-IN" sz="2200" dirty="0"/>
            <a:t>Clean and preprocess textual email data and train a Naive Bayes classification model for spam detection using a </a:t>
          </a:r>
          <a:r>
            <a:rPr lang="en-IN" sz="2200" dirty="0" err="1"/>
            <a:t>labeled</a:t>
          </a:r>
          <a:r>
            <a:rPr lang="en-IN" sz="2200" dirty="0"/>
            <a:t> dataset.</a:t>
          </a:r>
        </a:p>
      </dgm:t>
    </dgm:pt>
    <dgm:pt modelId="{F996AE16-2583-4711-91F7-BF2FA2C31459}" type="parTrans" cxnId="{0C32951C-FBBC-471D-96AD-C1DC9AC36D9D}">
      <dgm:prSet/>
      <dgm:spPr/>
      <dgm:t>
        <a:bodyPr/>
        <a:lstStyle/>
        <a:p>
          <a:endParaRPr lang="en-IN"/>
        </a:p>
      </dgm:t>
    </dgm:pt>
    <dgm:pt modelId="{15D50964-5403-4A03-A0C3-1555AF403B92}" type="sibTrans" cxnId="{0C32951C-FBBC-471D-96AD-C1DC9AC36D9D}">
      <dgm:prSet/>
      <dgm:spPr/>
      <dgm:t>
        <a:bodyPr/>
        <a:lstStyle/>
        <a:p>
          <a:endParaRPr lang="en-IN"/>
        </a:p>
      </dgm:t>
    </dgm:pt>
    <dgm:pt modelId="{ADD639B9-E28B-45B7-BF94-43CB34031D20}">
      <dgm:prSet phldrT="[Text]" custT="1"/>
      <dgm:spPr/>
      <dgm:t>
        <a:bodyPr/>
        <a:lstStyle/>
        <a:p>
          <a:r>
            <a:rPr lang="en-IN" sz="2400" dirty="0"/>
            <a:t>Efficient Text Classification</a:t>
          </a:r>
        </a:p>
      </dgm:t>
    </dgm:pt>
    <dgm:pt modelId="{DB6CF63F-7826-46F0-8506-747324953643}" type="parTrans" cxnId="{FCB256DC-37D1-46D5-A72B-E86C51DF8F78}">
      <dgm:prSet/>
      <dgm:spPr/>
      <dgm:t>
        <a:bodyPr/>
        <a:lstStyle/>
        <a:p>
          <a:endParaRPr lang="en-IN"/>
        </a:p>
      </dgm:t>
    </dgm:pt>
    <dgm:pt modelId="{2BE00348-70DA-4596-8CA2-F0E154316AC4}" type="sibTrans" cxnId="{FCB256DC-37D1-46D5-A72B-E86C51DF8F78}">
      <dgm:prSet/>
      <dgm:spPr/>
      <dgm:t>
        <a:bodyPr/>
        <a:lstStyle/>
        <a:p>
          <a:endParaRPr lang="en-IN"/>
        </a:p>
      </dgm:t>
    </dgm:pt>
    <dgm:pt modelId="{179A64A3-70D5-43B1-9EE5-ACCA738A27B0}">
      <dgm:prSet phldrT="[Text]" custT="1"/>
      <dgm:spPr/>
      <dgm:t>
        <a:bodyPr/>
        <a:lstStyle/>
        <a:p>
          <a:r>
            <a:rPr lang="en-IN" sz="2200" dirty="0"/>
            <a:t>Convert email text into numerical vectors using feature extraction techniques (e.g., </a:t>
          </a:r>
          <a:r>
            <a:rPr lang="en-IN" sz="2200" dirty="0" err="1"/>
            <a:t>CountVectorizer</a:t>
          </a:r>
          <a:r>
            <a:rPr lang="en-IN" sz="2200" dirty="0"/>
            <a:t> or TF-IDF).</a:t>
          </a:r>
        </a:p>
      </dgm:t>
    </dgm:pt>
    <dgm:pt modelId="{754DC7EE-D7EC-45A6-A5CD-970CBC0279D1}" type="parTrans" cxnId="{BE1A5FDE-539C-4DFF-BB7D-3721A84ABB49}">
      <dgm:prSet/>
      <dgm:spPr/>
      <dgm:t>
        <a:bodyPr/>
        <a:lstStyle/>
        <a:p>
          <a:endParaRPr lang="en-IN"/>
        </a:p>
      </dgm:t>
    </dgm:pt>
    <dgm:pt modelId="{1AD30C53-3D39-4168-BB40-B7AB8AC23CC9}" type="sibTrans" cxnId="{BE1A5FDE-539C-4DFF-BB7D-3721A84ABB49}">
      <dgm:prSet/>
      <dgm:spPr/>
      <dgm:t>
        <a:bodyPr/>
        <a:lstStyle/>
        <a:p>
          <a:endParaRPr lang="en-IN"/>
        </a:p>
      </dgm:t>
    </dgm:pt>
    <dgm:pt modelId="{10527C28-FC2C-4874-AFA8-C2AA7C46604C}">
      <dgm:prSet phldrT="[Text]" custT="1"/>
      <dgm:spPr/>
      <dgm:t>
        <a:bodyPr/>
        <a:lstStyle/>
        <a:p>
          <a:r>
            <a:rPr lang="en-IN" sz="2400" dirty="0"/>
            <a:t>Real-Time Prediction and Feedback</a:t>
          </a:r>
        </a:p>
      </dgm:t>
    </dgm:pt>
    <dgm:pt modelId="{2C752DEF-A756-41D0-BFE5-0079E40DEA7E}" type="parTrans" cxnId="{41F2C86B-045F-41A6-9F08-890B80FE0380}">
      <dgm:prSet/>
      <dgm:spPr/>
      <dgm:t>
        <a:bodyPr/>
        <a:lstStyle/>
        <a:p>
          <a:endParaRPr lang="en-IN"/>
        </a:p>
      </dgm:t>
    </dgm:pt>
    <dgm:pt modelId="{C14E4787-235A-43B4-BC8E-CF873B3F775A}" type="sibTrans" cxnId="{41F2C86B-045F-41A6-9F08-890B80FE0380}">
      <dgm:prSet/>
      <dgm:spPr/>
      <dgm:t>
        <a:bodyPr/>
        <a:lstStyle/>
        <a:p>
          <a:endParaRPr lang="en-IN"/>
        </a:p>
      </dgm:t>
    </dgm:pt>
    <dgm:pt modelId="{8BEC59A7-0A69-4CFA-B659-7DC68A94400C}">
      <dgm:prSet phldrT="[Text]" custT="1"/>
      <dgm:spPr/>
      <dgm:t>
        <a:bodyPr/>
        <a:lstStyle/>
        <a:p>
          <a:r>
            <a:rPr lang="en-IN" sz="2400" dirty="0"/>
            <a:t>User Experience and Accessibility</a:t>
          </a:r>
        </a:p>
      </dgm:t>
    </dgm:pt>
    <dgm:pt modelId="{6923E4DD-F56B-41D5-A126-F320075B6401}" type="parTrans" cxnId="{5498E583-90B8-40CB-9911-EBF2ADECD504}">
      <dgm:prSet/>
      <dgm:spPr/>
      <dgm:t>
        <a:bodyPr/>
        <a:lstStyle/>
        <a:p>
          <a:endParaRPr lang="en-IN"/>
        </a:p>
      </dgm:t>
    </dgm:pt>
    <dgm:pt modelId="{30973C4B-9BC1-444D-9AFE-F31254F5816A}" type="sibTrans" cxnId="{5498E583-90B8-40CB-9911-EBF2ADECD504}">
      <dgm:prSet/>
      <dgm:spPr/>
      <dgm:t>
        <a:bodyPr/>
        <a:lstStyle/>
        <a:p>
          <a:endParaRPr lang="en-IN"/>
        </a:p>
      </dgm:t>
    </dgm:pt>
    <dgm:pt modelId="{A598BA96-EF14-41D9-8BB6-E1CE9E4AB528}" type="pres">
      <dgm:prSet presAssocID="{A40AB34E-5087-4744-824E-C3097A44A3A8}" presName="linear" presStyleCnt="0">
        <dgm:presLayoutVars>
          <dgm:animLvl val="lvl"/>
          <dgm:resizeHandles val="exact"/>
        </dgm:presLayoutVars>
      </dgm:prSet>
      <dgm:spPr/>
    </dgm:pt>
    <dgm:pt modelId="{B4812D7E-A3CD-47E4-992C-D862E3FDB153}" type="pres">
      <dgm:prSet presAssocID="{00A8DC4E-54BD-454B-9C49-2951005FE12A}" presName="parentText" presStyleLbl="node1" presStyleIdx="0" presStyleCnt="4" custScaleY="41594" custLinFactNeighborY="-68850">
        <dgm:presLayoutVars>
          <dgm:chMax val="0"/>
          <dgm:bulletEnabled val="1"/>
        </dgm:presLayoutVars>
      </dgm:prSet>
      <dgm:spPr/>
    </dgm:pt>
    <dgm:pt modelId="{05FAC4CD-0625-4598-9297-8D50865B9C75}" type="pres">
      <dgm:prSet presAssocID="{00A8DC4E-54BD-454B-9C49-2951005FE12A}" presName="childText" presStyleLbl="revTx" presStyleIdx="0" presStyleCnt="2" custScaleY="54167" custLinFactNeighborX="106" custLinFactNeighborY="-46105">
        <dgm:presLayoutVars>
          <dgm:bulletEnabled val="1"/>
        </dgm:presLayoutVars>
      </dgm:prSet>
      <dgm:spPr/>
    </dgm:pt>
    <dgm:pt modelId="{8DDF56E2-DA53-4D8B-9C1A-B99724EA5C5B}" type="pres">
      <dgm:prSet presAssocID="{ADD639B9-E28B-45B7-BF94-43CB34031D20}" presName="parentText" presStyleLbl="node1" presStyleIdx="1" presStyleCnt="4" custScaleY="42036" custLinFactNeighborX="-106" custLinFactNeighborY="-31850">
        <dgm:presLayoutVars>
          <dgm:chMax val="0"/>
          <dgm:bulletEnabled val="1"/>
        </dgm:presLayoutVars>
      </dgm:prSet>
      <dgm:spPr/>
    </dgm:pt>
    <dgm:pt modelId="{187E7486-77C6-4D91-860B-E631D87A260A}" type="pres">
      <dgm:prSet presAssocID="{ADD639B9-E28B-45B7-BF94-43CB34031D20}" presName="childText" presStyleLbl="revTx" presStyleIdx="1" presStyleCnt="2" custScaleY="68837" custLinFactNeighborX="-106" custLinFactNeighborY="-20364">
        <dgm:presLayoutVars>
          <dgm:bulletEnabled val="1"/>
        </dgm:presLayoutVars>
      </dgm:prSet>
      <dgm:spPr/>
    </dgm:pt>
    <dgm:pt modelId="{FD0A5C44-0F32-4352-8F54-9D76A9909D01}" type="pres">
      <dgm:prSet presAssocID="{10527C28-FC2C-4874-AFA8-C2AA7C46604C}" presName="parentText" presStyleLbl="node1" presStyleIdx="2" presStyleCnt="4" custScaleY="42036" custLinFactY="-1128" custLinFactNeighborY="-100000">
        <dgm:presLayoutVars>
          <dgm:chMax val="0"/>
          <dgm:bulletEnabled val="1"/>
        </dgm:presLayoutVars>
      </dgm:prSet>
      <dgm:spPr/>
    </dgm:pt>
    <dgm:pt modelId="{9C313AB6-99A5-4555-8E20-99DFD91EF612}" type="pres">
      <dgm:prSet presAssocID="{C14E4787-235A-43B4-BC8E-CF873B3F775A}" presName="spacer" presStyleCnt="0"/>
      <dgm:spPr/>
    </dgm:pt>
    <dgm:pt modelId="{780F3024-C329-41E8-BE6F-E8D8E1ABEF85}" type="pres">
      <dgm:prSet presAssocID="{8BEC59A7-0A69-4CFA-B659-7DC68A94400C}" presName="parentText" presStyleLbl="node1" presStyleIdx="3" presStyleCnt="4" custScaleY="42036" custLinFactY="3191" custLinFactNeighborX="-106" custLinFactNeighborY="100000">
        <dgm:presLayoutVars>
          <dgm:chMax val="0"/>
          <dgm:bulletEnabled val="1"/>
        </dgm:presLayoutVars>
      </dgm:prSet>
      <dgm:spPr/>
    </dgm:pt>
  </dgm:ptLst>
  <dgm:cxnLst>
    <dgm:cxn modelId="{1CFC1E16-FEF8-460F-9910-A5731D0AA8C9}" type="presOf" srcId="{179A64A3-70D5-43B1-9EE5-ACCA738A27B0}" destId="{187E7486-77C6-4D91-860B-E631D87A260A}" srcOrd="0" destOrd="0" presId="urn:microsoft.com/office/officeart/2005/8/layout/vList2"/>
    <dgm:cxn modelId="{0C32951C-FBBC-471D-96AD-C1DC9AC36D9D}" srcId="{00A8DC4E-54BD-454B-9C49-2951005FE12A}" destId="{02C290A1-A4C6-4B48-B88B-36F3B6C30872}" srcOrd="0" destOrd="0" parTransId="{F996AE16-2583-4711-91F7-BF2FA2C31459}" sibTransId="{15D50964-5403-4A03-A0C3-1555AF403B92}"/>
    <dgm:cxn modelId="{558E7325-5B29-4D85-83F9-C5DC89602DD4}" type="presOf" srcId="{02C290A1-A4C6-4B48-B88B-36F3B6C30872}" destId="{05FAC4CD-0625-4598-9297-8D50865B9C75}" srcOrd="0" destOrd="0" presId="urn:microsoft.com/office/officeart/2005/8/layout/vList2"/>
    <dgm:cxn modelId="{FC6E0047-0EAA-432A-8A44-5192A0277184}" type="presOf" srcId="{8BEC59A7-0A69-4CFA-B659-7DC68A94400C}" destId="{780F3024-C329-41E8-BE6F-E8D8E1ABEF85}" srcOrd="0" destOrd="0" presId="urn:microsoft.com/office/officeart/2005/8/layout/vList2"/>
    <dgm:cxn modelId="{41F2C86B-045F-41A6-9F08-890B80FE0380}" srcId="{A40AB34E-5087-4744-824E-C3097A44A3A8}" destId="{10527C28-FC2C-4874-AFA8-C2AA7C46604C}" srcOrd="2" destOrd="0" parTransId="{2C752DEF-A756-41D0-BFE5-0079E40DEA7E}" sibTransId="{C14E4787-235A-43B4-BC8E-CF873B3F775A}"/>
    <dgm:cxn modelId="{B994E75A-A648-40A7-9906-1613F3EA3D7E}" type="presOf" srcId="{00A8DC4E-54BD-454B-9C49-2951005FE12A}" destId="{B4812D7E-A3CD-47E4-992C-D862E3FDB153}" srcOrd="0" destOrd="0" presId="urn:microsoft.com/office/officeart/2005/8/layout/vList2"/>
    <dgm:cxn modelId="{5498E583-90B8-40CB-9911-EBF2ADECD504}" srcId="{A40AB34E-5087-4744-824E-C3097A44A3A8}" destId="{8BEC59A7-0A69-4CFA-B659-7DC68A94400C}" srcOrd="3" destOrd="0" parTransId="{6923E4DD-F56B-41D5-A126-F320075B6401}" sibTransId="{30973C4B-9BC1-444D-9AFE-F31254F5816A}"/>
    <dgm:cxn modelId="{D87E8E94-5BE8-426F-83A2-F3EB1718E7B4}" type="presOf" srcId="{ADD639B9-E28B-45B7-BF94-43CB34031D20}" destId="{8DDF56E2-DA53-4D8B-9C1A-B99724EA5C5B}" srcOrd="0" destOrd="0" presId="urn:microsoft.com/office/officeart/2005/8/layout/vList2"/>
    <dgm:cxn modelId="{D06C2B9C-D31C-4E25-A7EA-C33EB8B44521}" type="presOf" srcId="{A40AB34E-5087-4744-824E-C3097A44A3A8}" destId="{A598BA96-EF14-41D9-8BB6-E1CE9E4AB528}" srcOrd="0" destOrd="0" presId="urn:microsoft.com/office/officeart/2005/8/layout/vList2"/>
    <dgm:cxn modelId="{F97BD3AD-2FE4-46A3-B189-DFFEF2B8653B}" srcId="{A40AB34E-5087-4744-824E-C3097A44A3A8}" destId="{00A8DC4E-54BD-454B-9C49-2951005FE12A}" srcOrd="0" destOrd="0" parTransId="{5720E3B2-9219-4E9B-8A5C-48F1B92CD6C6}" sibTransId="{268A4165-D36C-4D00-BABA-7DCFBBE9A612}"/>
    <dgm:cxn modelId="{3E040EC7-A32F-4070-B6D7-BAEA0B44AD04}" type="presOf" srcId="{10527C28-FC2C-4874-AFA8-C2AA7C46604C}" destId="{FD0A5C44-0F32-4352-8F54-9D76A9909D01}" srcOrd="0" destOrd="0" presId="urn:microsoft.com/office/officeart/2005/8/layout/vList2"/>
    <dgm:cxn modelId="{FCB256DC-37D1-46D5-A72B-E86C51DF8F78}" srcId="{A40AB34E-5087-4744-824E-C3097A44A3A8}" destId="{ADD639B9-E28B-45B7-BF94-43CB34031D20}" srcOrd="1" destOrd="0" parTransId="{DB6CF63F-7826-46F0-8506-747324953643}" sibTransId="{2BE00348-70DA-4596-8CA2-F0E154316AC4}"/>
    <dgm:cxn modelId="{BE1A5FDE-539C-4DFF-BB7D-3721A84ABB49}" srcId="{ADD639B9-E28B-45B7-BF94-43CB34031D20}" destId="{179A64A3-70D5-43B1-9EE5-ACCA738A27B0}" srcOrd="0" destOrd="0" parTransId="{754DC7EE-D7EC-45A6-A5CD-970CBC0279D1}" sibTransId="{1AD30C53-3D39-4168-BB40-B7AB8AC23CC9}"/>
    <dgm:cxn modelId="{B1F7A136-0A98-4737-AFF0-57025D879DD5}" type="presParOf" srcId="{A598BA96-EF14-41D9-8BB6-E1CE9E4AB528}" destId="{B4812D7E-A3CD-47E4-992C-D862E3FDB153}" srcOrd="0" destOrd="0" presId="urn:microsoft.com/office/officeart/2005/8/layout/vList2"/>
    <dgm:cxn modelId="{EDB22B53-E944-4D0D-8571-1136FD55F7E9}" type="presParOf" srcId="{A598BA96-EF14-41D9-8BB6-E1CE9E4AB528}" destId="{05FAC4CD-0625-4598-9297-8D50865B9C75}" srcOrd="1" destOrd="0" presId="urn:microsoft.com/office/officeart/2005/8/layout/vList2"/>
    <dgm:cxn modelId="{4EC85DA0-E6A4-4531-9EF2-7947A90BE1C7}" type="presParOf" srcId="{A598BA96-EF14-41D9-8BB6-E1CE9E4AB528}" destId="{8DDF56E2-DA53-4D8B-9C1A-B99724EA5C5B}" srcOrd="2" destOrd="0" presId="urn:microsoft.com/office/officeart/2005/8/layout/vList2"/>
    <dgm:cxn modelId="{50696692-C1AE-45E1-9575-D71018C43127}" type="presParOf" srcId="{A598BA96-EF14-41D9-8BB6-E1CE9E4AB528}" destId="{187E7486-77C6-4D91-860B-E631D87A260A}" srcOrd="3" destOrd="0" presId="urn:microsoft.com/office/officeart/2005/8/layout/vList2"/>
    <dgm:cxn modelId="{863BD17E-4D9E-4F7A-B636-9A87DD6D9259}" type="presParOf" srcId="{A598BA96-EF14-41D9-8BB6-E1CE9E4AB528}" destId="{FD0A5C44-0F32-4352-8F54-9D76A9909D01}" srcOrd="4" destOrd="0" presId="urn:microsoft.com/office/officeart/2005/8/layout/vList2"/>
    <dgm:cxn modelId="{B6048421-E7E6-4FAE-81C7-6C846C807A5D}" type="presParOf" srcId="{A598BA96-EF14-41D9-8BB6-E1CE9E4AB528}" destId="{9C313AB6-99A5-4555-8E20-99DFD91EF612}" srcOrd="5" destOrd="0" presId="urn:microsoft.com/office/officeart/2005/8/layout/vList2"/>
    <dgm:cxn modelId="{EAC4B2AD-65C6-4B29-B650-423127381A3B}" type="presParOf" srcId="{A598BA96-EF14-41D9-8BB6-E1CE9E4AB528}" destId="{780F3024-C329-41E8-BE6F-E8D8E1ABEF8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812D7E-A3CD-47E4-992C-D862E3FDB153}">
      <dsp:nvSpPr>
        <dsp:cNvPr id="0" name=""/>
        <dsp:cNvSpPr/>
      </dsp:nvSpPr>
      <dsp:spPr>
        <a:xfrm>
          <a:off x="0" y="207113"/>
          <a:ext cx="10611797" cy="4983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Data Preprocessing &amp; Model Training</a:t>
          </a:r>
        </a:p>
      </dsp:txBody>
      <dsp:txXfrm>
        <a:off x="24326" y="231439"/>
        <a:ext cx="10563145" cy="449677"/>
      </dsp:txXfrm>
    </dsp:sp>
    <dsp:sp modelId="{05FAC4CD-0625-4598-9297-8D50865B9C75}">
      <dsp:nvSpPr>
        <dsp:cNvPr id="0" name=""/>
        <dsp:cNvSpPr/>
      </dsp:nvSpPr>
      <dsp:spPr>
        <a:xfrm>
          <a:off x="0" y="882768"/>
          <a:ext cx="10611797" cy="574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925"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Clean and preprocess textual email data and train a Naive Bayes classification model for spam detection using a </a:t>
          </a:r>
          <a:r>
            <a:rPr lang="en-IN" sz="2200" kern="1200" dirty="0" err="1"/>
            <a:t>labeled</a:t>
          </a:r>
          <a:r>
            <a:rPr lang="en-IN" sz="2200" kern="1200" dirty="0"/>
            <a:t> dataset.</a:t>
          </a:r>
        </a:p>
      </dsp:txBody>
      <dsp:txXfrm>
        <a:off x="0" y="882768"/>
        <a:ext cx="10611797" cy="574083"/>
      </dsp:txXfrm>
    </dsp:sp>
    <dsp:sp modelId="{8DDF56E2-DA53-4D8B-9C1A-B99724EA5C5B}">
      <dsp:nvSpPr>
        <dsp:cNvPr id="0" name=""/>
        <dsp:cNvSpPr/>
      </dsp:nvSpPr>
      <dsp:spPr>
        <a:xfrm>
          <a:off x="0" y="1671667"/>
          <a:ext cx="10611797" cy="50362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Efficient Text Classification</a:t>
          </a:r>
        </a:p>
      </dsp:txBody>
      <dsp:txXfrm>
        <a:off x="24585" y="1696252"/>
        <a:ext cx="10562627" cy="454454"/>
      </dsp:txXfrm>
    </dsp:sp>
    <dsp:sp modelId="{187E7486-77C6-4D91-860B-E631D87A260A}">
      <dsp:nvSpPr>
        <dsp:cNvPr id="0" name=""/>
        <dsp:cNvSpPr/>
      </dsp:nvSpPr>
      <dsp:spPr>
        <a:xfrm>
          <a:off x="0" y="2268874"/>
          <a:ext cx="10611797" cy="729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925"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Convert email text into numerical vectors using feature extraction techniques (e.g., </a:t>
          </a:r>
          <a:r>
            <a:rPr lang="en-IN" sz="2200" kern="1200" dirty="0" err="1"/>
            <a:t>CountVectorizer</a:t>
          </a:r>
          <a:r>
            <a:rPr lang="en-IN" sz="2200" kern="1200" dirty="0"/>
            <a:t> or TF-IDF).</a:t>
          </a:r>
        </a:p>
      </dsp:txBody>
      <dsp:txXfrm>
        <a:off x="0" y="2268874"/>
        <a:ext cx="10611797" cy="729562"/>
      </dsp:txXfrm>
    </dsp:sp>
    <dsp:sp modelId="{FD0A5C44-0F32-4352-8F54-9D76A9909D01}">
      <dsp:nvSpPr>
        <dsp:cNvPr id="0" name=""/>
        <dsp:cNvSpPr/>
      </dsp:nvSpPr>
      <dsp:spPr>
        <a:xfrm>
          <a:off x="0" y="3044579"/>
          <a:ext cx="10611797" cy="50362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Real-Time Prediction and Feedback</a:t>
          </a:r>
        </a:p>
      </dsp:txBody>
      <dsp:txXfrm>
        <a:off x="24585" y="3069164"/>
        <a:ext cx="10562627" cy="454454"/>
      </dsp:txXfrm>
    </dsp:sp>
    <dsp:sp modelId="{780F3024-C329-41E8-BE6F-E8D8E1ABEF85}">
      <dsp:nvSpPr>
        <dsp:cNvPr id="0" name=""/>
        <dsp:cNvSpPr/>
      </dsp:nvSpPr>
      <dsp:spPr>
        <a:xfrm>
          <a:off x="0" y="4152909"/>
          <a:ext cx="10611797" cy="50362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User Experience and Accessibility</a:t>
          </a:r>
        </a:p>
      </dsp:txBody>
      <dsp:txXfrm>
        <a:off x="24585" y="4177494"/>
        <a:ext cx="10562627" cy="4544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3A374-E257-BA40-8027-2F76366D0775}" type="datetimeFigureOut">
              <a:rPr lang="en-US" smtClean="0"/>
              <a:t>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A341E-1834-1A45-B594-3CD153D3973B}" type="slidenum">
              <a:rPr lang="en-US" smtClean="0"/>
              <a:t>‹#›</a:t>
            </a:fld>
            <a:endParaRPr lang="en-US"/>
          </a:p>
        </p:txBody>
      </p:sp>
    </p:spTree>
    <p:extLst>
      <p:ext uri="{BB962C8B-B14F-4D97-AF65-F5344CB8AC3E}">
        <p14:creationId xmlns:p14="http://schemas.microsoft.com/office/powerpoint/2010/main" val="383050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p:cNvSpPr>
            <a:spLocks noGrp="1"/>
          </p:cNvSpPr>
          <p:nvPr>
            <p:ph type="sldNum" sz="quarter" idx="5"/>
          </p:nvPr>
        </p:nvSpPr>
        <p:spPr/>
        <p:txBody>
          <a:bodyPr/>
          <a:lstStyle/>
          <a:p>
            <a:fld id="{7919DA09-95EA-445C-8C87-C274365D506A}" type="slidenum">
              <a:rPr lang="en-IN" smtClean="0"/>
              <a:t>2</a:t>
            </a:fld>
            <a:endParaRPr lang="en-IN"/>
          </a:p>
        </p:txBody>
      </p:sp>
    </p:spTree>
    <p:extLst>
      <p:ext uri="{BB962C8B-B14F-4D97-AF65-F5344CB8AC3E}">
        <p14:creationId xmlns:p14="http://schemas.microsoft.com/office/powerpoint/2010/main" val="116241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6BE56-EE12-A068-7411-268FC106A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20719-7949-65F4-8567-807B82470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93F43-CD27-67E6-F270-891B76509BC5}"/>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E7549705-963A-05A0-9B13-88F583F8A0CD}"/>
              </a:ext>
            </a:extLst>
          </p:cNvPr>
          <p:cNvSpPr>
            <a:spLocks noGrp="1"/>
          </p:cNvSpPr>
          <p:nvPr>
            <p:ph type="sldNum" sz="quarter" idx="5"/>
          </p:nvPr>
        </p:nvSpPr>
        <p:spPr/>
        <p:txBody>
          <a:bodyPr/>
          <a:lstStyle/>
          <a:p>
            <a:fld id="{7919DA09-95EA-445C-8C87-C274365D506A}" type="slidenum">
              <a:rPr lang="en-IN" smtClean="0"/>
              <a:t>3</a:t>
            </a:fld>
            <a:endParaRPr lang="en-IN"/>
          </a:p>
        </p:txBody>
      </p:sp>
    </p:spTree>
    <p:extLst>
      <p:ext uri="{BB962C8B-B14F-4D97-AF65-F5344CB8AC3E}">
        <p14:creationId xmlns:p14="http://schemas.microsoft.com/office/powerpoint/2010/main" val="3640149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A155-0859-F2CC-A345-55D6207F1A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E583F-BEFD-6DD1-ECB9-E0C145763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D35B20-B7B1-88E1-6E6D-2D7C97C6DD37}"/>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D24FA1F5-D943-7DBD-EAF6-79A2FF602FDE}"/>
              </a:ext>
            </a:extLst>
          </p:cNvPr>
          <p:cNvSpPr>
            <a:spLocks noGrp="1"/>
          </p:cNvSpPr>
          <p:nvPr>
            <p:ph type="sldNum" sz="quarter" idx="5"/>
          </p:nvPr>
        </p:nvSpPr>
        <p:spPr/>
        <p:txBody>
          <a:bodyPr/>
          <a:lstStyle/>
          <a:p>
            <a:fld id="{7919DA09-95EA-445C-8C87-C274365D506A}" type="slidenum">
              <a:rPr lang="en-IN" smtClean="0"/>
              <a:t>5</a:t>
            </a:fld>
            <a:endParaRPr lang="en-IN"/>
          </a:p>
        </p:txBody>
      </p:sp>
    </p:spTree>
    <p:extLst>
      <p:ext uri="{BB962C8B-B14F-4D97-AF65-F5344CB8AC3E}">
        <p14:creationId xmlns:p14="http://schemas.microsoft.com/office/powerpoint/2010/main" val="390358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7E67-3BFC-BDEF-8A87-69915E028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C607F-B2C3-67D4-ECF1-8B50363CF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65FB2-1C9D-4050-EC01-3E3199597CB5}"/>
              </a:ext>
            </a:extLst>
          </p:cNvPr>
          <p:cNvSpPr>
            <a:spLocks noGrp="1"/>
          </p:cNvSpPr>
          <p:nvPr>
            <p:ph type="body" idx="1"/>
          </p:nvPr>
        </p:nvSpPr>
        <p:spPr/>
        <p:txBody>
          <a:bodyPr/>
          <a:lstStyle/>
          <a:p>
            <a:r>
              <a:rPr lang="en-US" sz="1200" b="1" dirty="0"/>
              <a:t>Font Styles: Times New Roman + Font Size: 25</a:t>
            </a:r>
            <a:endParaRPr lang="en-IN" sz="1200" b="1" dirty="0"/>
          </a:p>
        </p:txBody>
      </p:sp>
      <p:sp>
        <p:nvSpPr>
          <p:cNvPr id="4" name="Slide Number Placeholder 3">
            <a:extLst>
              <a:ext uri="{FF2B5EF4-FFF2-40B4-BE49-F238E27FC236}">
                <a16:creationId xmlns:a16="http://schemas.microsoft.com/office/drawing/2014/main" id="{F26BA3AD-C1FB-EA75-B7B4-E8A6244F1F42}"/>
              </a:ext>
            </a:extLst>
          </p:cNvPr>
          <p:cNvSpPr>
            <a:spLocks noGrp="1"/>
          </p:cNvSpPr>
          <p:nvPr>
            <p:ph type="sldNum" sz="quarter" idx="5"/>
          </p:nvPr>
        </p:nvSpPr>
        <p:spPr/>
        <p:txBody>
          <a:bodyPr/>
          <a:lstStyle/>
          <a:p>
            <a:fld id="{7919DA09-95EA-445C-8C87-C274365D506A}" type="slidenum">
              <a:rPr lang="en-IN" smtClean="0"/>
              <a:t>9</a:t>
            </a:fld>
            <a:endParaRPr lang="en-IN"/>
          </a:p>
        </p:txBody>
      </p:sp>
    </p:spTree>
    <p:extLst>
      <p:ext uri="{BB962C8B-B14F-4D97-AF65-F5344CB8AC3E}">
        <p14:creationId xmlns:p14="http://schemas.microsoft.com/office/powerpoint/2010/main" val="3009000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08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254526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009341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176F-8825-4BE0-926C-E8FAF4780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90545B-2130-4CF6-863E-7C8B842C7E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C99369-DC3D-4EEB-90FA-A87810C12988}"/>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a:extLst>
              <a:ext uri="{FF2B5EF4-FFF2-40B4-BE49-F238E27FC236}">
                <a16:creationId xmlns:a16="http://schemas.microsoft.com/office/drawing/2014/main" id="{D184385C-32D4-4571-B32A-8A67501EB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5E1F0-C59A-45AA-A54E-6A4532ABF949}"/>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643221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00E9-8DB9-412B-A443-084045D22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DF458-463D-4CC7-816D-FEF3F2FB9E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C0E0C8-1AE2-4E65-B1DD-934E45BF8DFB}"/>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a:extLst>
              <a:ext uri="{FF2B5EF4-FFF2-40B4-BE49-F238E27FC236}">
                <a16:creationId xmlns:a16="http://schemas.microsoft.com/office/drawing/2014/main" id="{3D0FC30A-333D-4B34-83F0-1B1EC9018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C2383-2BA5-4BED-9F33-A0110250643F}"/>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100938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233F-AD1A-4604-AD34-3E4A19FA4B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C016BA-C134-4FBB-84AC-F62C22C66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A32587-72E2-4D1F-B09C-9AA8B6C22C6E}"/>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a:extLst>
              <a:ext uri="{FF2B5EF4-FFF2-40B4-BE49-F238E27FC236}">
                <a16:creationId xmlns:a16="http://schemas.microsoft.com/office/drawing/2014/main" id="{3796D3F4-6933-4F38-8FB9-C32E899F9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87462-5729-485D-8430-C2145CBD6C91}"/>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421120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0F56-FE77-4CE1-8D4C-F3556BBF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B9AFCD-5498-4451-A20D-CD7E957B0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0818F1-0230-4EC2-9BF4-D329A232BB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E4D7BB-EA30-4165-B2B9-B85986BAB0E2}"/>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6" name="Footer Placeholder 5">
            <a:extLst>
              <a:ext uri="{FF2B5EF4-FFF2-40B4-BE49-F238E27FC236}">
                <a16:creationId xmlns:a16="http://schemas.microsoft.com/office/drawing/2014/main" id="{074690F5-6D97-4872-8331-460EB66D2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CA4F5-4BCB-488E-A507-F73A4B2A7889}"/>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523494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FD531-C7A1-49BC-8B48-4C4D4E93BF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101AA1-0BA7-4306-B2C7-5B22826DD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332601-E1B4-47E1-A2F2-AC6BF00E09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215117-3E5C-4949-BD04-166177BCC2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DCAD8-24D0-4F47-BF0B-D76B73F7DB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ACD69E-992E-4A4D-9510-27C910DEF79D}"/>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8" name="Footer Placeholder 7">
            <a:extLst>
              <a:ext uri="{FF2B5EF4-FFF2-40B4-BE49-F238E27FC236}">
                <a16:creationId xmlns:a16="http://schemas.microsoft.com/office/drawing/2014/main" id="{C12BE4A6-6DFD-4062-8046-99B9110AEB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2304BA-5CE7-4B1B-AEF1-CEF2F011E238}"/>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481938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DE9-0ED4-419F-8169-BAC70D5457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DF2B99-C94A-41EF-93FE-F8241F073EC5}"/>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4" name="Footer Placeholder 3">
            <a:extLst>
              <a:ext uri="{FF2B5EF4-FFF2-40B4-BE49-F238E27FC236}">
                <a16:creationId xmlns:a16="http://schemas.microsoft.com/office/drawing/2014/main" id="{B8B2D055-05F3-4D19-9178-6B8621B04F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724E7C-B6EC-46D9-B7BC-AEEBA0436991}"/>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961851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918FD9-986E-402D-BA77-07B4943A620A}"/>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3" name="Footer Placeholder 2">
            <a:extLst>
              <a:ext uri="{FF2B5EF4-FFF2-40B4-BE49-F238E27FC236}">
                <a16:creationId xmlns:a16="http://schemas.microsoft.com/office/drawing/2014/main" id="{2F3ABA74-A06E-49FB-B892-A5658C29CD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1A5818-4A48-42B0-AA52-C87F52325D11}"/>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4258628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F7E2A-51DC-4875-A204-12CC25EAB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ED7DE3-0579-42EC-A8AB-F8ED81A3A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8A38AA-4E25-437D-BF61-FFBAC4D16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B37FFA-BD7C-4415-A1F6-1ACC23699FAD}"/>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6" name="Footer Placeholder 5">
            <a:extLst>
              <a:ext uri="{FF2B5EF4-FFF2-40B4-BE49-F238E27FC236}">
                <a16:creationId xmlns:a16="http://schemas.microsoft.com/office/drawing/2014/main" id="{0D1E5797-DEC8-448C-BFA3-61ABCC587C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3D1387-3E5C-4D3E-92AB-1CBFB56334B4}"/>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736357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4249697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F822-6757-47E7-B1E0-6FEF5C4A3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F72069-6904-4E57-B790-013B94567C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43C213-39E0-4F27-BEE2-D6CDA1848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528C79-D90C-488D-9F16-AA17A0A55F94}"/>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6" name="Footer Placeholder 5">
            <a:extLst>
              <a:ext uri="{FF2B5EF4-FFF2-40B4-BE49-F238E27FC236}">
                <a16:creationId xmlns:a16="http://schemas.microsoft.com/office/drawing/2014/main" id="{068047F8-E5C8-4440-B4E5-17C540BD2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83988D-DB20-4EF1-A193-879837E26AD9}"/>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646348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F04F-87B4-4F98-A28A-56E079B22D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DFCCF4-99A0-4BC8-AC3E-5C3A19BEE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16896-F626-4BB4-A05B-D7E77DEBA325}"/>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a:extLst>
              <a:ext uri="{FF2B5EF4-FFF2-40B4-BE49-F238E27FC236}">
                <a16:creationId xmlns:a16="http://schemas.microsoft.com/office/drawing/2014/main" id="{A4E0834F-F2AC-4B09-8C25-84A415453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4DC83-DAE5-4246-A792-0EAFBD1266AA}"/>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448185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45B98A-1297-45A5-A556-3CF238F388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C17FA8-70F2-4E92-9602-09E9FADBFD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FA0E6-7F43-4120-AB23-D8BED7F53219}"/>
              </a:ext>
            </a:extLst>
          </p:cNvPr>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a:extLst>
              <a:ext uri="{FF2B5EF4-FFF2-40B4-BE49-F238E27FC236}">
                <a16:creationId xmlns:a16="http://schemas.microsoft.com/office/drawing/2014/main" id="{FA1D6928-B5C7-4167-9C1A-239E4B7D2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A0AFD-9040-4B45-8283-44EC3897DACA}"/>
              </a:ext>
            </a:extLst>
          </p:cNvPr>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18448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576A-07DB-3B46-AC99-97A70AE23956}" type="datetimeFigureOut">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EAFB7-D942-8C40-850B-F7A53EC532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67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D0576A-07DB-3B46-AC99-97A70AE23956}" type="datetimeFigureOut">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200731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D0576A-07DB-3B46-AC99-97A70AE23956}" type="datetimeFigureOut">
              <a:rPr lang="en-US" smtClean="0"/>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4140914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D0576A-07DB-3B46-AC99-97A70AE23956}" type="datetimeFigureOut">
              <a:rPr lang="en-US" smtClean="0"/>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158356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CD0576A-07DB-3B46-AC99-97A70AE23956}" type="datetimeFigureOut">
              <a:rPr lang="en-US" smtClean="0"/>
              <a:t>4/22/2025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67800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CD0576A-07DB-3B46-AC99-97A70AE23956}" type="datetimeFigureOut">
              <a:rPr lang="en-US" smtClean="0"/>
              <a:t>4/22/2025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85EAFB7-D942-8C40-850B-F7A53EC532FC}" type="slidenum">
              <a:rPr lang="en-US" smtClean="0"/>
              <a:t>‹#›</a:t>
            </a:fld>
            <a:endParaRPr lang="en-US"/>
          </a:p>
        </p:txBody>
      </p:sp>
    </p:spTree>
    <p:extLst>
      <p:ext uri="{BB962C8B-B14F-4D97-AF65-F5344CB8AC3E}">
        <p14:creationId xmlns:p14="http://schemas.microsoft.com/office/powerpoint/2010/main" val="339816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D0576A-07DB-3B46-AC99-97A70AE23956}" type="datetimeFigureOut">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EAFB7-D942-8C40-850B-F7A53EC532FC}" type="slidenum">
              <a:rPr lang="en-US" smtClean="0"/>
              <a:t>‹#›</a:t>
            </a:fld>
            <a:endParaRPr lang="en-US"/>
          </a:p>
        </p:txBody>
      </p:sp>
    </p:spTree>
    <p:extLst>
      <p:ext uri="{BB962C8B-B14F-4D97-AF65-F5344CB8AC3E}">
        <p14:creationId xmlns:p14="http://schemas.microsoft.com/office/powerpoint/2010/main" val="35064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CD0576A-07DB-3B46-AC99-97A70AE23956}" type="datetimeFigureOut">
              <a:rPr lang="en-US" smtClean="0"/>
              <a:t>4/22/2025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85EAFB7-D942-8C40-850B-F7A53EC532F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0653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D18F33-A977-45A0-AEE8-7A9839375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2D256C-8BC0-4E18-86AD-27B6B9365A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FCC9C-4E76-486E-BF4C-4A653C4622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0576A-07DB-3B46-AC99-97A70AE23956}" type="datetimeFigureOut">
              <a:rPr lang="en-US" smtClean="0"/>
              <a:t>4/22/2025</a:t>
            </a:fld>
            <a:endParaRPr lang="en-US"/>
          </a:p>
        </p:txBody>
      </p:sp>
      <p:sp>
        <p:nvSpPr>
          <p:cNvPr id="5" name="Footer Placeholder 4">
            <a:extLst>
              <a:ext uri="{FF2B5EF4-FFF2-40B4-BE49-F238E27FC236}">
                <a16:creationId xmlns:a16="http://schemas.microsoft.com/office/drawing/2014/main" id="{7CD75E36-4A0E-4E0D-9348-6560857E9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570D08-F560-4102-8214-52BE70E8D2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EAFB7-D942-8C40-850B-F7A53EC532FC}" type="slidenum">
              <a:rPr lang="en-US" smtClean="0"/>
              <a:t>‹#›</a:t>
            </a:fld>
            <a:endParaRPr lang="en-US"/>
          </a:p>
        </p:txBody>
      </p:sp>
    </p:spTree>
    <p:extLst>
      <p:ext uri="{BB962C8B-B14F-4D97-AF65-F5344CB8AC3E}">
        <p14:creationId xmlns:p14="http://schemas.microsoft.com/office/powerpoint/2010/main" val="32725615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C05F-6C10-AAB8-B9A1-704086EB8325}"/>
              </a:ext>
            </a:extLst>
          </p:cNvPr>
          <p:cNvSpPr>
            <a:spLocks noGrp="1"/>
          </p:cNvSpPr>
          <p:nvPr>
            <p:ph type="ctrTitle"/>
          </p:nvPr>
        </p:nvSpPr>
        <p:spPr>
          <a:xfrm>
            <a:off x="1524000" y="1743726"/>
            <a:ext cx="9144000" cy="1790891"/>
          </a:xfrm>
        </p:spPr>
        <p:txBody>
          <a:bodyPr>
            <a:noAutofit/>
          </a:bodyPr>
          <a:lstStyle/>
          <a:p>
            <a:pPr algn="ctr"/>
            <a:r>
              <a:rPr lang="en-US" sz="4400" b="1" dirty="0">
                <a:latin typeface="Tw Cen MT Condensed" panose="020B0606020104020203" pitchFamily="34" charset="0"/>
                <a:cs typeface="Times New Roman" panose="02020603050405020304" pitchFamily="18" charset="0"/>
              </a:rPr>
              <a:t>Introduction to AI(AI101B)</a:t>
            </a:r>
            <a:br>
              <a:rPr lang="en-IN" sz="4400" b="1" dirty="0">
                <a:latin typeface="Tw Cen MT Condensed" panose="020B0606020104020203" pitchFamily="34" charset="0"/>
                <a:cs typeface="Times New Roman" panose="02020603050405020304" pitchFamily="18" charset="0"/>
              </a:rPr>
            </a:br>
            <a:r>
              <a:rPr lang="en-IN" sz="4400" b="1" dirty="0">
                <a:latin typeface="Tw Cen MT Condensed" panose="020B0606020104020203" pitchFamily="34" charset="0"/>
                <a:cs typeface="Times New Roman" panose="02020603050405020304" pitchFamily="18" charset="0"/>
              </a:rPr>
              <a:t>Even Semester</a:t>
            </a:r>
            <a:br>
              <a:rPr lang="en-IN" sz="4400" b="1" dirty="0">
                <a:latin typeface="Tw Cen MT Condensed" panose="020B0606020104020203" pitchFamily="34" charset="0"/>
                <a:cs typeface="Times New Roman" panose="02020603050405020304" pitchFamily="18" charset="0"/>
              </a:rPr>
            </a:br>
            <a:r>
              <a:rPr lang="en-IN" sz="4400" b="1" dirty="0">
                <a:latin typeface="Tw Cen MT Condensed" panose="020B0606020104020203" pitchFamily="34" charset="0"/>
                <a:cs typeface="Times New Roman" panose="02020603050405020304" pitchFamily="18" charset="0"/>
              </a:rPr>
              <a:t>Session 2024-25</a:t>
            </a:r>
            <a:endParaRPr lang="en-US" sz="4400" b="1" dirty="0">
              <a:latin typeface="Tw Cen MT Condensed" panose="020B0606020104020203"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F2C24FBC-2E61-AD49-3BD0-DA7AA89F9A81}"/>
              </a:ext>
            </a:extLst>
          </p:cNvPr>
          <p:cNvSpPr>
            <a:spLocks noGrp="1"/>
          </p:cNvSpPr>
          <p:nvPr>
            <p:ph type="subTitle" idx="1"/>
          </p:nvPr>
        </p:nvSpPr>
        <p:spPr>
          <a:xfrm>
            <a:off x="1530350" y="3754404"/>
            <a:ext cx="9144000" cy="1879634"/>
          </a:xfrm>
        </p:spPr>
        <p:txBody>
          <a:bodyPr>
            <a:normAutofit fontScale="62500" lnSpcReduction="20000"/>
          </a:bodyPr>
          <a:lstStyle/>
          <a:p>
            <a:r>
              <a:rPr lang="en-US" sz="5100" b="1" dirty="0">
                <a:latin typeface="Times New Roman" panose="02020603050405020304" pitchFamily="18" charset="0"/>
                <a:cs typeface="Times New Roman" panose="02020603050405020304" pitchFamily="18" charset="0"/>
              </a:rPr>
              <a:t>Email Spam Classification Using Naïve Bayes</a:t>
            </a:r>
          </a:p>
          <a:p>
            <a:endParaRPr lang="en-US" sz="3400" b="1" dirty="0">
              <a:latin typeface="Times New Roman" panose="02020603050405020304" pitchFamily="18" charset="0"/>
              <a:cs typeface="Times New Roman" panose="02020603050405020304" pitchFamily="18" charset="0"/>
            </a:endParaRPr>
          </a:p>
          <a:p>
            <a:r>
              <a:rPr lang="en-US" sz="3400" b="1" dirty="0">
                <a:latin typeface="Times New Roman" panose="02020603050405020304" pitchFamily="18" charset="0"/>
                <a:cs typeface="Times New Roman" panose="02020603050405020304" pitchFamily="18" charset="0"/>
              </a:rPr>
              <a:t>Team Leader: </a:t>
            </a:r>
            <a:r>
              <a:rPr lang="en-US" sz="3400" b="1" dirty="0" err="1">
                <a:latin typeface="Times New Roman" panose="02020603050405020304" pitchFamily="18" charset="0"/>
                <a:cs typeface="Times New Roman" panose="02020603050405020304" pitchFamily="18" charset="0"/>
              </a:rPr>
              <a:t>Ridhi</a:t>
            </a:r>
            <a:r>
              <a:rPr lang="en-US" sz="3400" b="1" dirty="0">
                <a:latin typeface="Times New Roman" panose="02020603050405020304" pitchFamily="18" charset="0"/>
                <a:cs typeface="Times New Roman" panose="02020603050405020304" pitchFamily="18" charset="0"/>
              </a:rPr>
              <a:t> Rajput (2426MCA334)</a:t>
            </a:r>
          </a:p>
          <a:p>
            <a:r>
              <a:rPr lang="en-US" sz="3400" b="1" dirty="0">
                <a:latin typeface="Times New Roman" panose="02020603050405020304" pitchFamily="18" charset="0"/>
                <a:cs typeface="Times New Roman" panose="02020603050405020304" pitchFamily="18" charset="0"/>
              </a:rPr>
              <a:t>             Member: Sanket </a:t>
            </a:r>
            <a:r>
              <a:rPr lang="en-US" sz="3400" b="1" dirty="0" err="1">
                <a:latin typeface="Times New Roman" panose="02020603050405020304" pitchFamily="18" charset="0"/>
                <a:cs typeface="Times New Roman" panose="02020603050405020304" pitchFamily="18" charset="0"/>
              </a:rPr>
              <a:t>Pundhir</a:t>
            </a:r>
            <a:r>
              <a:rPr lang="en-US" sz="3400" b="1" dirty="0">
                <a:latin typeface="Times New Roman" panose="02020603050405020304" pitchFamily="18" charset="0"/>
                <a:cs typeface="Times New Roman" panose="02020603050405020304" pitchFamily="18" charset="0"/>
              </a:rPr>
              <a:t>(2426MCA503)</a:t>
            </a:r>
          </a:p>
          <a:p>
            <a:r>
              <a:rPr lang="en-US" sz="3400" b="1" dirty="0">
                <a:latin typeface="Times New Roman" panose="02020603050405020304" pitchFamily="18" charset="0"/>
                <a:cs typeface="Times New Roman" panose="02020603050405020304" pitchFamily="18" charset="0"/>
              </a:rPr>
              <a:t>           Member: </a:t>
            </a:r>
            <a:r>
              <a:rPr lang="en-US" sz="3400" b="1" dirty="0" err="1">
                <a:latin typeface="Times New Roman" panose="02020603050405020304" pitchFamily="18" charset="0"/>
                <a:cs typeface="Times New Roman" panose="02020603050405020304" pitchFamily="18" charset="0"/>
              </a:rPr>
              <a:t>Namrta</a:t>
            </a:r>
            <a:r>
              <a:rPr lang="en-US" sz="3400" b="1" dirty="0">
                <a:latin typeface="Times New Roman" panose="02020603050405020304" pitchFamily="18" charset="0"/>
                <a:cs typeface="Times New Roman" panose="02020603050405020304" pitchFamily="18" charset="0"/>
              </a:rPr>
              <a:t> Singh(2426MCA680)</a:t>
            </a:r>
          </a:p>
          <a:p>
            <a:endParaRPr lang="en-US" b="1"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C7EFE38A-2987-AEC9-33EC-1BC6CB5C10DA}"/>
              </a:ext>
            </a:extLst>
          </p:cNvPr>
          <p:cNvSpPr txBox="1">
            <a:spLocks/>
          </p:cNvSpPr>
          <p:nvPr/>
        </p:nvSpPr>
        <p:spPr>
          <a:xfrm>
            <a:off x="1524000" y="4782598"/>
            <a:ext cx="9144000" cy="7626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5" name="Subtitle 2">
            <a:extLst>
              <a:ext uri="{FF2B5EF4-FFF2-40B4-BE49-F238E27FC236}">
                <a16:creationId xmlns:a16="http://schemas.microsoft.com/office/drawing/2014/main" id="{43043289-20F1-1B73-C850-CE92562B546B}"/>
              </a:ext>
            </a:extLst>
          </p:cNvPr>
          <p:cNvSpPr txBox="1">
            <a:spLocks/>
          </p:cNvSpPr>
          <p:nvPr/>
        </p:nvSpPr>
        <p:spPr>
          <a:xfrm>
            <a:off x="9156700" y="5634038"/>
            <a:ext cx="3035300" cy="12239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b="1" u="sng" dirty="0">
                <a:latin typeface="Times New Roman" panose="02020603050405020304" pitchFamily="18" charset="0"/>
                <a:cs typeface="Times New Roman" panose="02020603050405020304" pitchFamily="18" charset="0"/>
              </a:rPr>
              <a:t>Project Supervisor:</a:t>
            </a:r>
          </a:p>
          <a:p>
            <a:pPr algn="just"/>
            <a:r>
              <a:rPr lang="en-IN" dirty="0">
                <a:solidFill>
                  <a:srgbClr val="FF0000"/>
                </a:solidFill>
                <a:latin typeface="Times New Roman" panose="02020603050405020304" pitchFamily="18" charset="0"/>
                <a:cs typeface="Times New Roman" panose="02020603050405020304" pitchFamily="18" charset="0"/>
              </a:rPr>
              <a:t>Ms. Komal </a:t>
            </a:r>
            <a:r>
              <a:rPr lang="en-IN" dirty="0" err="1">
                <a:solidFill>
                  <a:srgbClr val="FF0000"/>
                </a:solidFill>
                <a:latin typeface="Times New Roman" panose="02020603050405020304" pitchFamily="18" charset="0"/>
                <a:cs typeface="Times New Roman" panose="02020603050405020304" pitchFamily="18" charset="0"/>
              </a:rPr>
              <a:t>Salgotra</a:t>
            </a:r>
            <a:endParaRPr lang="en-IN" dirty="0">
              <a:solidFill>
                <a:srgbClr val="FF0000"/>
              </a:solidFill>
              <a:latin typeface="Times New Roman" panose="02020603050405020304" pitchFamily="18" charset="0"/>
              <a:cs typeface="Times New Roman" panose="02020603050405020304" pitchFamily="18" charset="0"/>
            </a:endParaRPr>
          </a:p>
          <a:p>
            <a:pPr algn="just"/>
            <a:r>
              <a:rPr lang="en-IN" dirty="0">
                <a:solidFill>
                  <a:srgbClr val="FF0000"/>
                </a:solidFill>
                <a:latin typeface="Times New Roman" panose="02020603050405020304" pitchFamily="18" charset="0"/>
                <a:cs typeface="Times New Roman" panose="02020603050405020304" pitchFamily="18" charset="0"/>
              </a:rPr>
              <a:t>Assistant Professor</a:t>
            </a:r>
          </a:p>
          <a:p>
            <a:pPr algn="just"/>
            <a:endParaRPr lang="en-IN"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9A50B94-DBEB-9815-4684-223EC27F9F0D}"/>
              </a:ext>
            </a:extLst>
          </p:cNvPr>
          <p:cNvPicPr>
            <a:picLocks noChangeAspect="1"/>
          </p:cNvPicPr>
          <p:nvPr/>
        </p:nvPicPr>
        <p:blipFill>
          <a:blip r:embed="rId2"/>
          <a:stretch>
            <a:fillRect/>
          </a:stretch>
        </p:blipFill>
        <p:spPr>
          <a:xfrm>
            <a:off x="0" y="2510"/>
            <a:ext cx="12192000" cy="1384490"/>
          </a:xfrm>
          <a:prstGeom prst="rect">
            <a:avLst/>
          </a:prstGeom>
        </p:spPr>
      </p:pic>
    </p:spTree>
    <p:extLst>
      <p:ext uri="{BB962C8B-B14F-4D97-AF65-F5344CB8AC3E}">
        <p14:creationId xmlns:p14="http://schemas.microsoft.com/office/powerpoint/2010/main" val="1493161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BEE5D-07AA-C059-E192-DFE1FEEBA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D9CB5-BFFA-747A-571A-09BD4869D807}"/>
              </a:ext>
            </a:extLst>
          </p:cNvPr>
          <p:cNvSpPr>
            <a:spLocks noGrp="1"/>
          </p:cNvSpPr>
          <p:nvPr>
            <p:ph type="title"/>
          </p:nvPr>
        </p:nvSpPr>
        <p:spPr>
          <a:xfrm>
            <a:off x="0" y="1"/>
            <a:ext cx="12192000" cy="1070042"/>
          </a:xfrm>
        </p:spPr>
        <p:style>
          <a:lnRef idx="0">
            <a:schemeClr val="accent2"/>
          </a:lnRef>
          <a:fillRef idx="3">
            <a:schemeClr val="accent2"/>
          </a:fillRef>
          <a:effectRef idx="3">
            <a:schemeClr val="accent2"/>
          </a:effectRef>
          <a:fontRef idx="minor">
            <a:schemeClr val="lt1"/>
          </a:fontRef>
        </p:style>
        <p:txBody>
          <a:bodyPr>
            <a:noAutofit/>
          </a:bodyPr>
          <a:lstStyle/>
          <a:p>
            <a:pPr algn="ctr"/>
            <a:r>
              <a:rPr lang="en-IN" sz="5400" b="1" kern="100" dirty="0">
                <a:effectLst/>
                <a:ea typeface="Aptos" panose="020B0004020202020204" pitchFamily="34" charset="0"/>
                <a:cs typeface="Times New Roman" panose="02020603050405020304" pitchFamily="18" charset="0"/>
              </a:rPr>
              <a:t>References</a:t>
            </a:r>
            <a:endParaRPr lang="en-US" sz="5400" b="1" dirty="0">
              <a:latin typeface="+mj-lt"/>
            </a:endParaRPr>
          </a:p>
        </p:txBody>
      </p:sp>
      <p:sp>
        <p:nvSpPr>
          <p:cNvPr id="6" name="TextBox 5">
            <a:extLst>
              <a:ext uri="{FF2B5EF4-FFF2-40B4-BE49-F238E27FC236}">
                <a16:creationId xmlns:a16="http://schemas.microsoft.com/office/drawing/2014/main" id="{9081835D-5574-4230-9853-AD44CC3617A4}"/>
              </a:ext>
            </a:extLst>
          </p:cNvPr>
          <p:cNvSpPr txBox="1"/>
          <p:nvPr/>
        </p:nvSpPr>
        <p:spPr>
          <a:xfrm>
            <a:off x="1255059" y="1464892"/>
            <a:ext cx="11116235" cy="4451219"/>
          </a:xfrm>
          <a:prstGeom prst="rect">
            <a:avLst/>
          </a:prstGeom>
          <a:noFill/>
        </p:spPr>
        <p:txBody>
          <a:bodyPr wrap="square">
            <a:spAutoFit/>
          </a:bodyPr>
          <a:lstStyle/>
          <a:p>
            <a:endParaRPr lang="en-US" sz="2400" dirty="0"/>
          </a:p>
          <a:p>
            <a:pPr>
              <a:lnSpc>
                <a:spcPct val="115000"/>
              </a:lnSpc>
              <a:spcAft>
                <a:spcPts val="1000"/>
              </a:spcAft>
              <a:buNone/>
              <a:tabLst>
                <a:tab pos="781050" algn="l"/>
                <a:tab pos="3695700" algn="l"/>
              </a:tabLst>
            </a:pPr>
            <a:r>
              <a:rPr lang="en-IN" sz="2200" dirty="0">
                <a:effectLst/>
                <a:ea typeface="Calibri" panose="020F0502020204030204" pitchFamily="34" charset="0"/>
                <a:cs typeface="Times New Roman" panose="02020603050405020304" pitchFamily="18" charset="0"/>
              </a:rPr>
              <a:t>1. Scikit-learn: Machine Learning in Python</a:t>
            </a:r>
          </a:p>
          <a:p>
            <a:pPr>
              <a:lnSpc>
                <a:spcPct val="115000"/>
              </a:lnSpc>
              <a:spcAft>
                <a:spcPts val="1000"/>
              </a:spcAft>
              <a:buNone/>
              <a:tabLst>
                <a:tab pos="781050" algn="l"/>
                <a:tab pos="3695700" algn="l"/>
              </a:tabLst>
            </a:pPr>
            <a:r>
              <a:rPr lang="en-IN" sz="2200" dirty="0">
                <a:effectLst/>
                <a:ea typeface="Calibri" panose="020F0502020204030204" pitchFamily="34" charset="0"/>
                <a:cs typeface="Times New Roman" panose="02020603050405020304" pitchFamily="18" charset="0"/>
              </a:rPr>
              <a:t>     https://scikit-learn.org/</a:t>
            </a:r>
          </a:p>
          <a:p>
            <a:pPr>
              <a:lnSpc>
                <a:spcPct val="115000"/>
              </a:lnSpc>
              <a:spcAft>
                <a:spcPts val="1000"/>
              </a:spcAft>
              <a:buNone/>
              <a:tabLst>
                <a:tab pos="781050" algn="l"/>
                <a:tab pos="3695700" algn="l"/>
              </a:tabLst>
            </a:pPr>
            <a:r>
              <a:rPr lang="en-IN" sz="2200" dirty="0">
                <a:effectLst/>
                <a:ea typeface="Calibri" panose="020F0502020204030204" pitchFamily="34" charset="0"/>
                <a:cs typeface="Times New Roman" panose="02020603050405020304" pitchFamily="18" charset="0"/>
              </a:rPr>
              <a:t>2. Natural Language Toolkit (NLTK)</a:t>
            </a:r>
          </a:p>
          <a:p>
            <a:pPr>
              <a:lnSpc>
                <a:spcPct val="115000"/>
              </a:lnSpc>
              <a:spcAft>
                <a:spcPts val="1000"/>
              </a:spcAft>
              <a:buNone/>
              <a:tabLst>
                <a:tab pos="781050" algn="l"/>
                <a:tab pos="3695700" algn="l"/>
              </a:tabLst>
            </a:pPr>
            <a:r>
              <a:rPr lang="en-IN" sz="2200" dirty="0">
                <a:effectLst/>
                <a:ea typeface="Calibri" panose="020F0502020204030204" pitchFamily="34" charset="0"/>
                <a:cs typeface="Times New Roman" panose="02020603050405020304" pitchFamily="18" charset="0"/>
              </a:rPr>
              <a:t>    https://www.nltk.org/</a:t>
            </a:r>
          </a:p>
          <a:p>
            <a:pPr>
              <a:lnSpc>
                <a:spcPct val="115000"/>
              </a:lnSpc>
              <a:spcAft>
                <a:spcPts val="1000"/>
              </a:spcAft>
              <a:buNone/>
              <a:tabLst>
                <a:tab pos="781050" algn="l"/>
                <a:tab pos="3695700" algn="l"/>
              </a:tabLst>
            </a:pPr>
            <a:r>
              <a:rPr lang="en-IN" sz="2200" dirty="0">
                <a:effectLst/>
                <a:ea typeface="Calibri" panose="020F0502020204030204" pitchFamily="34" charset="0"/>
                <a:cs typeface="Times New Roman" panose="02020603050405020304" pitchFamily="18" charset="0"/>
              </a:rPr>
              <a:t>3. </a:t>
            </a:r>
            <a:r>
              <a:rPr lang="en-IN" sz="2200" dirty="0" err="1">
                <a:effectLst/>
                <a:ea typeface="Calibri" panose="020F0502020204030204" pitchFamily="34" charset="0"/>
                <a:cs typeface="Times New Roman" panose="02020603050405020304" pitchFamily="18" charset="0"/>
              </a:rPr>
              <a:t>SpamAssassin</a:t>
            </a:r>
            <a:r>
              <a:rPr lang="en-IN" sz="2200" dirty="0">
                <a:effectLst/>
                <a:ea typeface="Calibri" panose="020F0502020204030204" pitchFamily="34" charset="0"/>
                <a:cs typeface="Times New Roman" panose="02020603050405020304" pitchFamily="18" charset="0"/>
              </a:rPr>
              <a:t> Public Corpus – Dataset used for spam/ham classification.</a:t>
            </a:r>
          </a:p>
          <a:p>
            <a:pPr>
              <a:lnSpc>
                <a:spcPct val="115000"/>
              </a:lnSpc>
              <a:spcAft>
                <a:spcPts val="1000"/>
              </a:spcAft>
              <a:buNone/>
              <a:tabLst>
                <a:tab pos="781050" algn="l"/>
                <a:tab pos="3695700" algn="l"/>
              </a:tabLst>
            </a:pPr>
            <a:r>
              <a:rPr lang="en-IN" sz="2200" dirty="0">
                <a:effectLst/>
                <a:ea typeface="Calibri" panose="020F0502020204030204" pitchFamily="34" charset="0"/>
                <a:cs typeface="Times New Roman" panose="02020603050405020304" pitchFamily="18" charset="0"/>
              </a:rPr>
              <a:t>    https://spamassassin.apache.org/publiccorpus/</a:t>
            </a:r>
          </a:p>
          <a:p>
            <a:pPr>
              <a:lnSpc>
                <a:spcPct val="115000"/>
              </a:lnSpc>
              <a:spcAft>
                <a:spcPts val="1000"/>
              </a:spcAft>
              <a:buNone/>
              <a:tabLst>
                <a:tab pos="781050" algn="l"/>
                <a:tab pos="3695700" algn="l"/>
              </a:tabLst>
            </a:pPr>
            <a:r>
              <a:rPr lang="en-IN" sz="2200" dirty="0">
                <a:effectLst/>
                <a:ea typeface="Calibri" panose="020F0502020204030204" pitchFamily="34" charset="0"/>
                <a:cs typeface="Times New Roman" panose="02020603050405020304" pitchFamily="18" charset="0"/>
              </a:rPr>
              <a:t>4. Python Official Documentation</a:t>
            </a:r>
          </a:p>
          <a:p>
            <a:pPr>
              <a:lnSpc>
                <a:spcPct val="115000"/>
              </a:lnSpc>
              <a:spcAft>
                <a:spcPts val="1000"/>
              </a:spcAft>
              <a:buNone/>
              <a:tabLst>
                <a:tab pos="781050" algn="l"/>
                <a:tab pos="3695700" algn="l"/>
              </a:tabLst>
            </a:pPr>
            <a:r>
              <a:rPr lang="en-IN" sz="2200" dirty="0">
                <a:effectLst/>
                <a:ea typeface="Calibri" panose="020F0502020204030204" pitchFamily="34" charset="0"/>
                <a:cs typeface="Times New Roman" panose="02020603050405020304" pitchFamily="18" charset="0"/>
              </a:rPr>
              <a:t>    https://docs.python.org/3/</a:t>
            </a:r>
          </a:p>
        </p:txBody>
      </p:sp>
    </p:spTree>
    <p:extLst>
      <p:ext uri="{BB962C8B-B14F-4D97-AF65-F5344CB8AC3E}">
        <p14:creationId xmlns:p14="http://schemas.microsoft.com/office/powerpoint/2010/main" val="294420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65561C-9484-4563-998E-57C39B59758D}"/>
              </a:ext>
            </a:extLst>
          </p:cNvPr>
          <p:cNvSpPr/>
          <p:nvPr/>
        </p:nvSpPr>
        <p:spPr>
          <a:xfrm>
            <a:off x="2632852" y="2776266"/>
            <a:ext cx="6544164"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rPr>
              <a:t>THANK YOU!</a:t>
            </a:r>
          </a:p>
        </p:txBody>
      </p:sp>
      <p:pic>
        <p:nvPicPr>
          <p:cNvPr id="6" name="Picture 5">
            <a:extLst>
              <a:ext uri="{FF2B5EF4-FFF2-40B4-BE49-F238E27FC236}">
                <a16:creationId xmlns:a16="http://schemas.microsoft.com/office/drawing/2014/main" id="{5D126188-9F98-4E37-BC76-3297594A6A44}"/>
              </a:ext>
            </a:extLst>
          </p:cNvPr>
          <p:cNvPicPr>
            <a:picLocks noChangeAspect="1"/>
          </p:cNvPicPr>
          <p:nvPr/>
        </p:nvPicPr>
        <p:blipFill>
          <a:blip r:embed="rId2"/>
          <a:stretch>
            <a:fillRect/>
          </a:stretch>
        </p:blipFill>
        <p:spPr>
          <a:xfrm>
            <a:off x="580712" y="3913282"/>
            <a:ext cx="2143125" cy="2143125"/>
          </a:xfrm>
          <a:prstGeom prst="rect">
            <a:avLst/>
          </a:prstGeom>
        </p:spPr>
      </p:pic>
      <p:pic>
        <p:nvPicPr>
          <p:cNvPr id="7" name="Picture 6">
            <a:extLst>
              <a:ext uri="{FF2B5EF4-FFF2-40B4-BE49-F238E27FC236}">
                <a16:creationId xmlns:a16="http://schemas.microsoft.com/office/drawing/2014/main" id="{B7E710C5-95D0-4FE3-9F35-E82EDC36526E}"/>
              </a:ext>
            </a:extLst>
          </p:cNvPr>
          <p:cNvPicPr>
            <a:picLocks noChangeAspect="1"/>
          </p:cNvPicPr>
          <p:nvPr/>
        </p:nvPicPr>
        <p:blipFill>
          <a:blip r:embed="rId2"/>
          <a:stretch>
            <a:fillRect/>
          </a:stretch>
        </p:blipFill>
        <p:spPr>
          <a:xfrm>
            <a:off x="9276611" y="735628"/>
            <a:ext cx="2143125" cy="2143125"/>
          </a:xfrm>
          <a:prstGeom prst="rect">
            <a:avLst/>
          </a:prstGeom>
        </p:spPr>
      </p:pic>
    </p:spTree>
    <p:extLst>
      <p:ext uri="{BB962C8B-B14F-4D97-AF65-F5344CB8AC3E}">
        <p14:creationId xmlns:p14="http://schemas.microsoft.com/office/powerpoint/2010/main" val="270581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72F0-7EB3-A394-ABD6-7A41EF3CE737}"/>
              </a:ext>
            </a:extLst>
          </p:cNvPr>
          <p:cNvSpPr>
            <a:spLocks noGrp="1"/>
          </p:cNvSpPr>
          <p:nvPr>
            <p:ph type="title"/>
          </p:nvPr>
        </p:nvSpPr>
        <p:spPr>
          <a:xfrm>
            <a:off x="0" y="0"/>
            <a:ext cx="12192000" cy="1104900"/>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5400" b="1" dirty="0">
                <a:latin typeface="+mj-lt"/>
                <a:ea typeface="Tahoma" panose="020B0604030504040204" pitchFamily="34" charset="0"/>
                <a:cs typeface="Times New Roman" panose="02020603050405020304" pitchFamily="18" charset="0"/>
              </a:rPr>
              <a:t>Content</a:t>
            </a:r>
          </a:p>
        </p:txBody>
      </p:sp>
      <p:sp>
        <p:nvSpPr>
          <p:cNvPr id="4" name="Content Placeholder 4">
            <a:extLst>
              <a:ext uri="{FF2B5EF4-FFF2-40B4-BE49-F238E27FC236}">
                <a16:creationId xmlns:a16="http://schemas.microsoft.com/office/drawing/2014/main" id="{4C5ADA20-E567-4F88-93BA-265D9FA26477}"/>
              </a:ext>
            </a:extLst>
          </p:cNvPr>
          <p:cNvSpPr txBox="1">
            <a:spLocks/>
          </p:cNvSpPr>
          <p:nvPr/>
        </p:nvSpPr>
        <p:spPr>
          <a:xfrm>
            <a:off x="517562" y="839951"/>
            <a:ext cx="11001232" cy="5590032"/>
          </a:xfrm>
          <a:prstGeom prst="rect">
            <a:avLst/>
          </a:prstGeom>
        </p:spPr>
        <p:txBody>
          <a:bodyPr anchor="ctr">
            <a:noAutofit/>
          </a:bodyPr>
          <a:lst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Calibri" panose="020F0502020204030204" pitchFamily="34" charset="0"/>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Calibri" panose="020F0502020204030204" pitchFamily="34" charset="0"/>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Calibri" panose="020F0502020204030204" pitchFamily="34" charset="0"/>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Calibri" panose="020F0502020204030204" pitchFamily="34" charset="0"/>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Calibri" panose="020F0502020204030204" pitchFamily="34" charset="0"/>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a:lstStyle>
          <a:p>
            <a:pPr>
              <a:spcBef>
                <a:spcPts val="600"/>
              </a:spcBef>
              <a:buFont typeface="Wingdings" pitchFamily="2" charset="2"/>
              <a:buChar char="Ø"/>
              <a:tabLst>
                <a:tab pos="457200" algn="l"/>
              </a:tabLst>
            </a:pPr>
            <a:r>
              <a:rPr lang="en-IN" sz="2400" kern="100" dirty="0">
                <a:latin typeface="Tw Cen MT" panose="020B0602020104020603" pitchFamily="34" charset="0"/>
                <a:ea typeface="Aptos" panose="020B0004020202020204" pitchFamily="34" charset="0"/>
                <a:cs typeface="Times New Roman" panose="02020603050405020304" pitchFamily="18" charset="0"/>
              </a:rPr>
              <a:t>Introduction </a:t>
            </a:r>
          </a:p>
          <a:p>
            <a:pPr>
              <a:spcBef>
                <a:spcPts val="600"/>
              </a:spcBef>
              <a:buFont typeface="Wingdings" pitchFamily="2" charset="2"/>
              <a:buChar char="Ø"/>
              <a:tabLst>
                <a:tab pos="457200" algn="l"/>
              </a:tabLst>
            </a:pPr>
            <a:r>
              <a:rPr lang="en-IN" sz="2400" kern="100" dirty="0">
                <a:latin typeface="Tw Cen MT" panose="020B0602020104020603" pitchFamily="34" charset="0"/>
                <a:ea typeface="Aptos" panose="020B0004020202020204" pitchFamily="34" charset="0"/>
                <a:cs typeface="Times New Roman" panose="02020603050405020304" pitchFamily="18" charset="0"/>
              </a:rPr>
              <a:t>Sustainable Development Goal</a:t>
            </a:r>
          </a:p>
          <a:p>
            <a:pPr>
              <a:spcBef>
                <a:spcPts val="600"/>
              </a:spcBef>
              <a:buFont typeface="Wingdings" pitchFamily="2" charset="2"/>
              <a:buChar char="Ø"/>
              <a:tabLst>
                <a:tab pos="457200" algn="l"/>
              </a:tabLst>
            </a:pPr>
            <a:r>
              <a:rPr lang="en-IN" sz="2400" kern="100" dirty="0">
                <a:latin typeface="Tw Cen MT" panose="020B0602020104020603" pitchFamily="34" charset="0"/>
                <a:ea typeface="Aptos" panose="020B0004020202020204" pitchFamily="34" charset="0"/>
                <a:cs typeface="Times New Roman" panose="02020603050405020304" pitchFamily="18" charset="0"/>
              </a:rPr>
              <a:t>Objective of the Project </a:t>
            </a:r>
          </a:p>
          <a:p>
            <a:pPr>
              <a:spcBef>
                <a:spcPts val="600"/>
              </a:spcBef>
              <a:buFont typeface="Wingdings" pitchFamily="2" charset="2"/>
              <a:buChar char="Ø"/>
              <a:tabLst>
                <a:tab pos="457200" algn="l"/>
              </a:tabLst>
            </a:pPr>
            <a:r>
              <a:rPr lang="en-IN" sz="2400" kern="100" dirty="0">
                <a:latin typeface="Tw Cen MT" panose="020B0602020104020603" pitchFamily="34" charset="0"/>
                <a:ea typeface="Aptos" panose="020B0004020202020204" pitchFamily="34" charset="0"/>
                <a:cs typeface="Times New Roman" panose="02020603050405020304" pitchFamily="18" charset="0"/>
              </a:rPr>
              <a:t>Methodology</a:t>
            </a:r>
          </a:p>
          <a:p>
            <a:pPr>
              <a:spcBef>
                <a:spcPts val="600"/>
              </a:spcBef>
              <a:buFont typeface="Wingdings" pitchFamily="2" charset="2"/>
              <a:buChar char="Ø"/>
              <a:tabLst>
                <a:tab pos="457200" algn="l"/>
              </a:tabLst>
            </a:pPr>
            <a:r>
              <a:rPr lang="en-IN" sz="2400" kern="100" dirty="0">
                <a:latin typeface="Tw Cen MT" panose="020B0602020104020603" pitchFamily="34" charset="0"/>
                <a:ea typeface="Aptos" panose="020B0004020202020204" pitchFamily="34" charset="0"/>
                <a:cs typeface="Times New Roman" panose="02020603050405020304" pitchFamily="18" charset="0"/>
              </a:rPr>
              <a:t>Flowchart</a:t>
            </a:r>
          </a:p>
          <a:p>
            <a:pPr>
              <a:spcBef>
                <a:spcPts val="600"/>
              </a:spcBef>
              <a:buFont typeface="Wingdings" pitchFamily="2" charset="2"/>
              <a:buChar char="Ø"/>
              <a:tabLst>
                <a:tab pos="457200" algn="l"/>
              </a:tabLst>
            </a:pPr>
            <a:r>
              <a:rPr lang="en-IN" sz="2400" kern="100" dirty="0">
                <a:latin typeface="Tw Cen MT" panose="020B0602020104020603" pitchFamily="34" charset="0"/>
                <a:ea typeface="Aptos" panose="020B0004020202020204" pitchFamily="34" charset="0"/>
                <a:cs typeface="Times New Roman" panose="02020603050405020304" pitchFamily="18" charset="0"/>
              </a:rPr>
              <a:t>Results</a:t>
            </a:r>
          </a:p>
          <a:p>
            <a:pPr>
              <a:spcBef>
                <a:spcPts val="600"/>
              </a:spcBef>
              <a:buFont typeface="Wingdings" pitchFamily="2" charset="2"/>
              <a:buChar char="Ø"/>
              <a:tabLst>
                <a:tab pos="457200" algn="l"/>
              </a:tabLst>
            </a:pPr>
            <a:r>
              <a:rPr lang="en-IN" sz="2400" kern="100" dirty="0">
                <a:latin typeface="Tw Cen MT" panose="020B0602020104020603" pitchFamily="34" charset="0"/>
                <a:ea typeface="Aptos" panose="020B0004020202020204" pitchFamily="34" charset="0"/>
                <a:cs typeface="Times New Roman" panose="02020603050405020304" pitchFamily="18" charset="0"/>
              </a:rPr>
              <a:t>References </a:t>
            </a:r>
          </a:p>
        </p:txBody>
      </p:sp>
      <p:pic>
        <p:nvPicPr>
          <p:cNvPr id="3" name="Picture 2">
            <a:extLst>
              <a:ext uri="{FF2B5EF4-FFF2-40B4-BE49-F238E27FC236}">
                <a16:creationId xmlns:a16="http://schemas.microsoft.com/office/drawing/2014/main" id="{ED0BC397-1D49-FF54-6CCA-877141CC2DE3}"/>
              </a:ext>
            </a:extLst>
          </p:cNvPr>
          <p:cNvPicPr>
            <a:picLocks noChangeAspect="1"/>
          </p:cNvPicPr>
          <p:nvPr/>
        </p:nvPicPr>
        <p:blipFill>
          <a:blip r:embed="rId3"/>
          <a:stretch>
            <a:fillRect/>
          </a:stretch>
        </p:blipFill>
        <p:spPr>
          <a:xfrm>
            <a:off x="4740206" y="1979720"/>
            <a:ext cx="7296150" cy="3930077"/>
          </a:xfrm>
          <a:prstGeom prst="ellipse">
            <a:avLst/>
          </a:prstGeom>
          <a:ln>
            <a:noFill/>
          </a:ln>
          <a:effectLst>
            <a:softEdge rad="112500"/>
          </a:effectLst>
        </p:spPr>
      </p:pic>
    </p:spTree>
    <p:extLst>
      <p:ext uri="{BB962C8B-B14F-4D97-AF65-F5344CB8AC3E}">
        <p14:creationId xmlns:p14="http://schemas.microsoft.com/office/powerpoint/2010/main" val="4117151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6102F-978C-3EAF-61E2-60C25A98C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A5F62-65DD-AD75-A67D-7D11353DC281}"/>
              </a:ext>
            </a:extLst>
          </p:cNvPr>
          <p:cNvSpPr>
            <a:spLocks noGrp="1"/>
          </p:cNvSpPr>
          <p:nvPr>
            <p:ph type="title"/>
          </p:nvPr>
        </p:nvSpPr>
        <p:spPr>
          <a:xfrm>
            <a:off x="0" y="-3175"/>
            <a:ext cx="12192000" cy="1234567"/>
          </a:xfrm>
          <a:solidFill>
            <a:schemeClr val="accent2">
              <a:lumMod val="40000"/>
              <a:lumOff val="60000"/>
            </a:schemeClr>
          </a:solidFill>
        </p:spPr>
        <p:txBody>
          <a:bodyPr>
            <a:normAutofit/>
          </a:bodyPr>
          <a:lstStyle/>
          <a:p>
            <a:pPr algn="ctr"/>
            <a:r>
              <a:rPr lang="en-IN" sz="5400" b="1" kern="100" dirty="0">
                <a:effectLst/>
                <a:ea typeface="Aptos" panose="020B0004020202020204" pitchFamily="34" charset="0"/>
                <a:cs typeface="Times New Roman" panose="02020603050405020304" pitchFamily="18" charset="0"/>
              </a:rPr>
              <a:t>Introduction</a:t>
            </a:r>
            <a:endParaRPr lang="en-IN" sz="6000" b="1" dirty="0">
              <a:ea typeface="Tahoma" panose="020B060403050404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6632F35-A3F4-462C-8EE4-C03EB1E536C0}"/>
              </a:ext>
            </a:extLst>
          </p:cNvPr>
          <p:cNvSpPr txBox="1"/>
          <p:nvPr/>
        </p:nvSpPr>
        <p:spPr>
          <a:xfrm>
            <a:off x="126752" y="1716837"/>
            <a:ext cx="7626193" cy="4893647"/>
          </a:xfrm>
          <a:prstGeom prst="rect">
            <a:avLst/>
          </a:prstGeom>
          <a:noFill/>
        </p:spPr>
        <p:txBody>
          <a:bodyPr wrap="square">
            <a:spAutoFit/>
          </a:bodyPr>
          <a:lstStyle/>
          <a:p>
            <a:r>
              <a:rPr lang="en-IN" sz="2400" dirty="0">
                <a:effectLst/>
                <a:latin typeface="Times New Roman" panose="02020603050405020304" pitchFamily="18" charset="0"/>
                <a:ea typeface="Calibri" panose="020F0502020204030204" pitchFamily="34" charset="0"/>
              </a:rPr>
              <a:t>In today’s digitally connected world, email has become an essential mode of communication for both personal and professional purposes. However, the effectiveness of this communication channel is heavily compromised by the exponential rise in spam emails. These unsolicited messages not only clutter inboxes but often carry malicious intent — from phishing scams to the distribution of harmful software.</a:t>
            </a:r>
          </a:p>
          <a:p>
            <a:r>
              <a:rPr lang="en-IN" sz="2400" dirty="0">
                <a:effectLst/>
                <a:ea typeface="Calibri" panose="020F0502020204030204" pitchFamily="34" charset="0"/>
                <a:cs typeface="Times New Roman" panose="02020603050405020304" pitchFamily="18" charset="0"/>
              </a:rPr>
              <a:t>  The main problem addressed in this project is the automatic classification of email messages into "Spam" or "Not Spam" using a machine learning-based approach that ensures higher accuracy, adaptability, and user-friendly accessibility through a web-based interface.</a:t>
            </a:r>
          </a:p>
          <a:p>
            <a:endParaRPr lang="en-US" sz="2400" dirty="0"/>
          </a:p>
        </p:txBody>
      </p:sp>
      <p:pic>
        <p:nvPicPr>
          <p:cNvPr id="8" name="Picture 7">
            <a:extLst>
              <a:ext uri="{FF2B5EF4-FFF2-40B4-BE49-F238E27FC236}">
                <a16:creationId xmlns:a16="http://schemas.microsoft.com/office/drawing/2014/main" id="{831A3B7D-9EC9-CD5B-4755-44D674A7B823}"/>
              </a:ext>
            </a:extLst>
          </p:cNvPr>
          <p:cNvPicPr>
            <a:picLocks noChangeAspect="1"/>
          </p:cNvPicPr>
          <p:nvPr/>
        </p:nvPicPr>
        <p:blipFill>
          <a:blip r:embed="rId3"/>
          <a:srcRect/>
          <a:stretch/>
        </p:blipFill>
        <p:spPr>
          <a:xfrm>
            <a:off x="7587575" y="1935804"/>
            <a:ext cx="4335390" cy="4046707"/>
          </a:xfrm>
          <a:prstGeom prst="rect">
            <a:avLst/>
          </a:prstGeom>
          <a:ln>
            <a:noFill/>
          </a:ln>
          <a:effectLst>
            <a:softEdge rad="112500"/>
          </a:effectLst>
        </p:spPr>
      </p:pic>
    </p:spTree>
    <p:extLst>
      <p:ext uri="{BB962C8B-B14F-4D97-AF65-F5344CB8AC3E}">
        <p14:creationId xmlns:p14="http://schemas.microsoft.com/office/powerpoint/2010/main" val="211562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17CB-7321-424D-AC9D-75BA01B80E1C}"/>
              </a:ext>
            </a:extLst>
          </p:cNvPr>
          <p:cNvSpPr>
            <a:spLocks noGrp="1"/>
          </p:cNvSpPr>
          <p:nvPr>
            <p:ph type="title"/>
          </p:nvPr>
        </p:nvSpPr>
        <p:spPr>
          <a:xfrm>
            <a:off x="0" y="1"/>
            <a:ext cx="12192000" cy="1326242"/>
          </a:xfrm>
        </p:spPr>
        <p:style>
          <a:lnRef idx="0">
            <a:schemeClr val="accent2"/>
          </a:lnRef>
          <a:fillRef idx="3">
            <a:schemeClr val="accent2"/>
          </a:fillRef>
          <a:effectRef idx="3">
            <a:schemeClr val="accent2"/>
          </a:effectRef>
          <a:fontRef idx="minor">
            <a:schemeClr val="lt1"/>
          </a:fontRef>
        </p:style>
        <p:txBody>
          <a:bodyPr>
            <a:noAutofit/>
          </a:bodyPr>
          <a:lstStyle/>
          <a:p>
            <a:pPr algn="ctr"/>
            <a:r>
              <a:rPr lang="en-US" sz="5400" b="1" dirty="0">
                <a:latin typeface="+mj-lt"/>
              </a:rPr>
              <a:t>Sustainable Development Goal</a:t>
            </a:r>
          </a:p>
        </p:txBody>
      </p:sp>
      <p:sp>
        <p:nvSpPr>
          <p:cNvPr id="5" name="TextBox 4">
            <a:extLst>
              <a:ext uri="{FF2B5EF4-FFF2-40B4-BE49-F238E27FC236}">
                <a16:creationId xmlns:a16="http://schemas.microsoft.com/office/drawing/2014/main" id="{AFBBAB5B-D58A-4D92-9D71-A1403B53DD82}"/>
              </a:ext>
            </a:extLst>
          </p:cNvPr>
          <p:cNvSpPr txBox="1"/>
          <p:nvPr/>
        </p:nvSpPr>
        <p:spPr>
          <a:xfrm>
            <a:off x="149085" y="1634357"/>
            <a:ext cx="9084562" cy="4470455"/>
          </a:xfrm>
          <a:prstGeom prst="rect">
            <a:avLst/>
          </a:prstGeom>
          <a:noFill/>
        </p:spPr>
        <p:txBody>
          <a:bodyPr wrap="square">
            <a:spAutoFit/>
          </a:bodyPr>
          <a:lstStyle/>
          <a:p>
            <a:r>
              <a:rPr lang="en-US" sz="2400" dirty="0"/>
              <a:t>Our project will likely contribute to </a:t>
            </a:r>
            <a:r>
              <a:rPr lang="en-US" sz="2400" b="1" dirty="0"/>
              <a:t>Sustainable Development Goal 9 (SDG 9):</a:t>
            </a:r>
            <a:r>
              <a:rPr lang="en-IN" sz="2400" b="1" dirty="0"/>
              <a:t>Industry, Innovation and Infrastructure.</a:t>
            </a:r>
            <a:endParaRPr lang="en-US" sz="2400" b="1" dirty="0"/>
          </a:p>
          <a:p>
            <a:endParaRPr lang="en-US" sz="2400" b="1" dirty="0"/>
          </a:p>
          <a:p>
            <a:r>
              <a:rPr lang="en-US" sz="2400" b="1" dirty="0"/>
              <a:t> How It Relates to SDG 9 (</a:t>
            </a:r>
            <a:r>
              <a:rPr lang="en-IN" sz="2400" b="1" dirty="0"/>
              <a:t>Industry, Innovation and Infrastructure</a:t>
            </a:r>
            <a:r>
              <a:rPr lang="en-US" sz="2400" b="1" dirty="0"/>
              <a:t>)?</a:t>
            </a:r>
          </a:p>
          <a:p>
            <a:endParaRPr lang="en-US" sz="2400" dirty="0"/>
          </a:p>
          <a:p>
            <a:pPr marL="342900" indent="-342900">
              <a:buFont typeface="Arial" panose="020B0604020202020204" pitchFamily="34" charset="0"/>
              <a:buChar char="•"/>
            </a:pPr>
            <a:r>
              <a:rPr lang="en-IN" sz="2350" b="1" dirty="0"/>
              <a:t>Innovation through AI/ML</a:t>
            </a:r>
            <a:r>
              <a:rPr lang="en-US" sz="2350" b="1" dirty="0"/>
              <a:t>: </a:t>
            </a:r>
            <a:r>
              <a:rPr lang="en-US" sz="2350" dirty="0"/>
              <a:t>Our project uses machine learning (Naive Bayes) to detect spam, which showcases technological innovation.</a:t>
            </a:r>
          </a:p>
          <a:p>
            <a:pPr marL="342900" indent="-342900">
              <a:buFont typeface="Arial" panose="020B0604020202020204" pitchFamily="34" charset="0"/>
              <a:buChar char="•"/>
            </a:pPr>
            <a:r>
              <a:rPr lang="en-IN" sz="2350" b="1" dirty="0"/>
              <a:t>Secure &amp; Efficient Communication</a:t>
            </a:r>
            <a:r>
              <a:rPr lang="en-US" sz="2350" b="1" dirty="0"/>
              <a:t>: </a:t>
            </a:r>
            <a:r>
              <a:rPr lang="en-US" sz="2350" dirty="0"/>
              <a:t>By filtering spam, it improves the efficiency of digital infrastructure, supporting safe tech environments.</a:t>
            </a:r>
          </a:p>
          <a:p>
            <a:pPr marL="342900" indent="-342900">
              <a:buFont typeface="Arial" panose="020B0604020202020204" pitchFamily="34" charset="0"/>
              <a:buChar char="•"/>
            </a:pPr>
            <a:r>
              <a:rPr lang="en-IN" sz="2350" b="1" dirty="0"/>
              <a:t>Support for Digital Transformation</a:t>
            </a:r>
            <a:r>
              <a:rPr lang="en-US" sz="2350" dirty="0"/>
              <a:t>: Helps organizations minimize time loss and security risks, which supports innovation and resilience in industry.</a:t>
            </a:r>
          </a:p>
        </p:txBody>
      </p:sp>
      <p:pic>
        <p:nvPicPr>
          <p:cNvPr id="1028" name="Picture 4" descr="file-uploads/sites/54852/video/b2244ce-152a-1462-80c1-274a467446ca_Untitled_design.mp4">
            <a:extLst>
              <a:ext uri="{FF2B5EF4-FFF2-40B4-BE49-F238E27FC236}">
                <a16:creationId xmlns:a16="http://schemas.microsoft.com/office/drawing/2014/main" id="{232838FB-4AE5-15F1-32EE-89412888FE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96" r="10449"/>
          <a:stretch/>
        </p:blipFill>
        <p:spPr bwMode="auto">
          <a:xfrm>
            <a:off x="9046723" y="1326243"/>
            <a:ext cx="3145277" cy="50259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98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6EBDE-A511-E80F-D5E9-0604A420E3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401A3-3948-4147-3AEF-34640B41015C}"/>
              </a:ext>
            </a:extLst>
          </p:cNvPr>
          <p:cNvSpPr>
            <a:spLocks noGrp="1"/>
          </p:cNvSpPr>
          <p:nvPr>
            <p:ph type="title"/>
          </p:nvPr>
        </p:nvSpPr>
        <p:spPr>
          <a:xfrm>
            <a:off x="0" y="0"/>
            <a:ext cx="12192000" cy="849335"/>
          </a:xfrm>
          <a:solidFill>
            <a:schemeClr val="accent2">
              <a:lumMod val="40000"/>
              <a:lumOff val="60000"/>
            </a:schemeClr>
          </a:solidFill>
        </p:spPr>
        <p:txBody>
          <a:bodyPr>
            <a:normAutofit/>
          </a:bodyPr>
          <a:lstStyle/>
          <a:p>
            <a:pPr algn="ctr"/>
            <a:r>
              <a:rPr lang="en-IN" sz="5400" b="1" kern="100" dirty="0">
                <a:effectLst/>
                <a:ea typeface="Aptos" panose="020B0004020202020204" pitchFamily="34" charset="0"/>
                <a:cs typeface="Times New Roman" panose="02020603050405020304" pitchFamily="18" charset="0"/>
              </a:rPr>
              <a:t>Objective of the Project</a:t>
            </a:r>
            <a:endParaRPr lang="en-IN" sz="5400" b="1" dirty="0">
              <a:ea typeface="Tahoma" panose="020B0604030504040204" pitchFamily="34"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6A740689-31FD-069D-E922-8F61CE531AE3}"/>
              </a:ext>
            </a:extLst>
          </p:cNvPr>
          <p:cNvGraphicFramePr/>
          <p:nvPr>
            <p:extLst>
              <p:ext uri="{D42A27DB-BD31-4B8C-83A1-F6EECF244321}">
                <p14:modId xmlns:p14="http://schemas.microsoft.com/office/powerpoint/2010/main" val="1258287652"/>
              </p:ext>
            </p:extLst>
          </p:nvPr>
        </p:nvGraphicFramePr>
        <p:xfrm>
          <a:off x="993301" y="971636"/>
          <a:ext cx="10611797" cy="5370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761AD17-C959-DBEB-2E62-5FF118F4CB6B}"/>
              </a:ext>
            </a:extLst>
          </p:cNvPr>
          <p:cNvSpPr txBox="1"/>
          <p:nvPr/>
        </p:nvSpPr>
        <p:spPr>
          <a:xfrm>
            <a:off x="1004111" y="4581729"/>
            <a:ext cx="10194587" cy="769441"/>
          </a:xfrm>
          <a:prstGeom prst="rect">
            <a:avLst/>
          </a:prstGeom>
          <a:noFill/>
        </p:spPr>
        <p:txBody>
          <a:bodyPr wrap="square" rtlCol="0">
            <a:spAutoFit/>
          </a:bodyPr>
          <a:lstStyle/>
          <a:p>
            <a:pPr marL="447675" indent="-174625">
              <a:buFont typeface="Arial" panose="020B0604020202020204" pitchFamily="34" charset="0"/>
              <a:buChar char="•"/>
            </a:pPr>
            <a:r>
              <a:rPr lang="en-IN" sz="2200" dirty="0">
                <a:effectLst/>
                <a:ea typeface="Calibri" panose="020F0502020204030204" pitchFamily="34" charset="0"/>
                <a:cs typeface="Times New Roman" panose="02020603050405020304" pitchFamily="18" charset="0"/>
              </a:rPr>
              <a:t>Provide users with real-time feedback on whether the email is spam or not.</a:t>
            </a:r>
          </a:p>
          <a:p>
            <a:pPr marL="447675" indent="-174625">
              <a:buFont typeface="Arial" panose="020B0604020202020204" pitchFamily="34" charset="0"/>
              <a:buChar char="•"/>
            </a:pPr>
            <a:endParaRPr lang="en-IN" sz="2200" dirty="0"/>
          </a:p>
        </p:txBody>
      </p:sp>
      <p:sp>
        <p:nvSpPr>
          <p:cNvPr id="8" name="TextBox 7">
            <a:extLst>
              <a:ext uri="{FF2B5EF4-FFF2-40B4-BE49-F238E27FC236}">
                <a16:creationId xmlns:a16="http://schemas.microsoft.com/office/drawing/2014/main" id="{DB40F37F-6A5D-72BF-8502-66AFAD7E8706}"/>
              </a:ext>
            </a:extLst>
          </p:cNvPr>
          <p:cNvSpPr txBox="1"/>
          <p:nvPr/>
        </p:nvSpPr>
        <p:spPr>
          <a:xfrm>
            <a:off x="993301" y="5572992"/>
            <a:ext cx="10194587" cy="848181"/>
          </a:xfrm>
          <a:prstGeom prst="rect">
            <a:avLst/>
          </a:prstGeom>
          <a:noFill/>
        </p:spPr>
        <p:txBody>
          <a:bodyPr wrap="square" rtlCol="0">
            <a:spAutoFit/>
          </a:bodyPr>
          <a:lstStyle/>
          <a:p>
            <a:pPr marL="342900" lvl="0" indent="-342900">
              <a:lnSpc>
                <a:spcPct val="115000"/>
              </a:lnSpc>
              <a:spcAft>
                <a:spcPts val="1000"/>
              </a:spcAft>
              <a:buFont typeface="Symbol" panose="05050102010706020507" pitchFamily="18" charset="2"/>
              <a:buChar char=""/>
              <a:tabLst>
                <a:tab pos="781050" algn="l"/>
                <a:tab pos="3695700" algn="l"/>
              </a:tabLst>
            </a:pPr>
            <a:r>
              <a:rPr lang="en-IN" sz="2200" dirty="0">
                <a:effectLst/>
                <a:ea typeface="Calibri" panose="020F0502020204030204" pitchFamily="34" charset="0"/>
                <a:cs typeface="Times New Roman" panose="02020603050405020304" pitchFamily="18" charset="0"/>
              </a:rPr>
              <a:t>Incorporate modern design features such as background videos, glowing animations, and responsive layouts to ensure the app is both functional and engaging.</a:t>
            </a:r>
          </a:p>
        </p:txBody>
      </p:sp>
    </p:spTree>
    <p:extLst>
      <p:ext uri="{BB962C8B-B14F-4D97-AF65-F5344CB8AC3E}">
        <p14:creationId xmlns:p14="http://schemas.microsoft.com/office/powerpoint/2010/main" val="321999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078E5-B38C-74D5-C15B-08E27A5B3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010ED-6290-F954-029E-442A2F619EA2}"/>
              </a:ext>
            </a:extLst>
          </p:cNvPr>
          <p:cNvSpPr>
            <a:spLocks noGrp="1"/>
          </p:cNvSpPr>
          <p:nvPr>
            <p:ph type="title"/>
          </p:nvPr>
        </p:nvSpPr>
        <p:spPr>
          <a:xfrm>
            <a:off x="0" y="1"/>
            <a:ext cx="12192000" cy="1001948"/>
          </a:xfrm>
        </p:spPr>
        <p:style>
          <a:lnRef idx="0">
            <a:schemeClr val="accent2"/>
          </a:lnRef>
          <a:fillRef idx="3">
            <a:schemeClr val="accent2"/>
          </a:fillRef>
          <a:effectRef idx="3">
            <a:schemeClr val="accent2"/>
          </a:effectRef>
          <a:fontRef idx="minor">
            <a:schemeClr val="lt1"/>
          </a:fontRef>
        </p:style>
        <p:txBody>
          <a:bodyPr>
            <a:noAutofit/>
          </a:bodyPr>
          <a:lstStyle/>
          <a:p>
            <a:pPr algn="ctr"/>
            <a:r>
              <a:rPr lang="en-US" sz="5400" b="1" dirty="0">
                <a:latin typeface="+mj-lt"/>
              </a:rPr>
              <a:t>Methodology</a:t>
            </a:r>
          </a:p>
        </p:txBody>
      </p:sp>
      <p:sp>
        <p:nvSpPr>
          <p:cNvPr id="5" name="TextBox 4">
            <a:extLst>
              <a:ext uri="{FF2B5EF4-FFF2-40B4-BE49-F238E27FC236}">
                <a16:creationId xmlns:a16="http://schemas.microsoft.com/office/drawing/2014/main" id="{B8574F3B-D25D-7B11-A74F-E079BF143BAB}"/>
              </a:ext>
            </a:extLst>
          </p:cNvPr>
          <p:cNvSpPr txBox="1"/>
          <p:nvPr/>
        </p:nvSpPr>
        <p:spPr>
          <a:xfrm>
            <a:off x="3053443" y="1053639"/>
            <a:ext cx="9138558" cy="6170920"/>
          </a:xfrm>
          <a:prstGeom prst="rect">
            <a:avLst/>
          </a:prstGeom>
          <a:noFill/>
        </p:spPr>
        <p:txBody>
          <a:bodyPr wrap="square">
            <a:spAutoFit/>
          </a:bodyPr>
          <a:lstStyle/>
          <a:p>
            <a:pPr marL="457200" indent="-457200">
              <a:buAutoNum type="arabicPeriod"/>
            </a:pPr>
            <a:r>
              <a:rPr lang="en-IN" sz="2300" b="1" dirty="0">
                <a:effectLst/>
                <a:ea typeface="Calibri" panose="020F0502020204030204" pitchFamily="34" charset="0"/>
                <a:cs typeface="Times New Roman" panose="02020603050405020304" pitchFamily="18" charset="0"/>
              </a:rPr>
              <a:t>Data Collection &amp; Preprocessing</a:t>
            </a:r>
          </a:p>
          <a:p>
            <a:pPr marL="342900" lvl="0" indent="-342900" algn="just">
              <a:lnSpc>
                <a:spcPct val="115000"/>
              </a:lnSpc>
              <a:spcAft>
                <a:spcPts val="1000"/>
              </a:spcAft>
              <a:buFont typeface="Symbol" panose="05050102010706020507" pitchFamily="18" charset="2"/>
              <a:buChar char=""/>
              <a:tabLst>
                <a:tab pos="450215" algn="l"/>
                <a:tab pos="3695700" algn="l"/>
              </a:tabLst>
            </a:pPr>
            <a:r>
              <a:rPr lang="en-IN" sz="2200" dirty="0">
                <a:effectLst/>
                <a:ea typeface="Calibri" panose="020F0502020204030204" pitchFamily="34" charset="0"/>
                <a:cs typeface="Times New Roman" panose="02020603050405020304" pitchFamily="18" charset="0"/>
              </a:rPr>
              <a:t>A publicly available dataset containing </a:t>
            </a:r>
            <a:r>
              <a:rPr lang="en-IN" sz="2200" dirty="0" err="1">
                <a:effectLst/>
                <a:ea typeface="Calibri" panose="020F0502020204030204" pitchFamily="34" charset="0"/>
                <a:cs typeface="Times New Roman" panose="02020603050405020304" pitchFamily="18" charset="0"/>
              </a:rPr>
              <a:t>labeled</a:t>
            </a:r>
            <a:r>
              <a:rPr lang="en-IN" sz="2200" dirty="0">
                <a:effectLst/>
                <a:ea typeface="Calibri" panose="020F0502020204030204" pitchFamily="34" charset="0"/>
                <a:cs typeface="Times New Roman" panose="02020603050405020304" pitchFamily="18" charset="0"/>
              </a:rPr>
              <a:t> email messages (as spam or not spam) was used.</a:t>
            </a:r>
          </a:p>
          <a:p>
            <a:pPr marL="342900" lvl="0" indent="-342900" algn="just">
              <a:lnSpc>
                <a:spcPct val="115000"/>
              </a:lnSpc>
              <a:spcAft>
                <a:spcPts val="1000"/>
              </a:spcAft>
              <a:buFont typeface="Symbol" panose="05050102010706020507" pitchFamily="18" charset="2"/>
              <a:buChar char=""/>
              <a:tabLst>
                <a:tab pos="450215" algn="l"/>
                <a:tab pos="3695700" algn="l"/>
              </a:tabLst>
            </a:pPr>
            <a:r>
              <a:rPr lang="en-IN" sz="2200" dirty="0">
                <a:effectLst/>
                <a:ea typeface="Calibri" panose="020F0502020204030204" pitchFamily="34" charset="0"/>
                <a:cs typeface="Times New Roman" panose="02020603050405020304" pitchFamily="18" charset="0"/>
              </a:rPr>
              <a:t>This preprocessing ensured that only meaningful features were passed to the model.</a:t>
            </a:r>
            <a:endParaRPr lang="en-US" sz="2200" dirty="0"/>
          </a:p>
          <a:p>
            <a:r>
              <a:rPr lang="en-US" sz="2300" b="1" dirty="0"/>
              <a:t>2. </a:t>
            </a:r>
            <a:r>
              <a:rPr lang="en-IN" sz="2300" b="1" dirty="0">
                <a:effectLst/>
                <a:ea typeface="Calibri" panose="020F0502020204030204" pitchFamily="34" charset="0"/>
                <a:cs typeface="Times New Roman" panose="02020603050405020304" pitchFamily="18" charset="0"/>
              </a:rPr>
              <a:t>Feature Extraction</a:t>
            </a:r>
            <a:endParaRPr lang="en-US" sz="2300" b="1" dirty="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tabLst>
                <a:tab pos="540385" algn="l"/>
                <a:tab pos="3695700" algn="l"/>
              </a:tabLst>
            </a:pPr>
            <a:r>
              <a:rPr lang="en-IN" sz="2200" dirty="0">
                <a:effectLst/>
                <a:ea typeface="Calibri" panose="020F0502020204030204" pitchFamily="34" charset="0"/>
                <a:cs typeface="Times New Roman" panose="02020603050405020304" pitchFamily="18" charset="0"/>
              </a:rPr>
              <a:t>Each email message was represented as a vector based on the importance of each word in the corpus.</a:t>
            </a:r>
            <a:endParaRPr lang="en-US" sz="2300" dirty="0"/>
          </a:p>
          <a:p>
            <a:r>
              <a:rPr lang="en-US" sz="2300" b="1" dirty="0"/>
              <a:t>3. </a:t>
            </a:r>
            <a:r>
              <a:rPr lang="en-IN" sz="2300" b="1" dirty="0">
                <a:effectLst/>
                <a:ea typeface="Calibri" panose="020F0502020204030204" pitchFamily="34" charset="0"/>
                <a:cs typeface="Times New Roman" panose="02020603050405020304" pitchFamily="18" charset="0"/>
              </a:rPr>
              <a:t>Model Selection and Training</a:t>
            </a:r>
            <a:endParaRPr lang="en-US" sz="2300" b="1" dirty="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781050" algn="l"/>
                <a:tab pos="3695700" algn="l"/>
              </a:tabLst>
            </a:pPr>
            <a:r>
              <a:rPr lang="en-IN" sz="2200" dirty="0">
                <a:effectLst/>
                <a:ea typeface="Calibri" panose="020F0502020204030204" pitchFamily="34" charset="0"/>
                <a:cs typeface="Times New Roman" panose="02020603050405020304" pitchFamily="18" charset="0"/>
              </a:rPr>
              <a:t>The Naive Bayes classifier, particularly Multinomial Naive Bayes, was chosen due to its effectiveness in text classification tasks.</a:t>
            </a:r>
          </a:p>
          <a:p>
            <a:pPr marL="342900" indent="-342900">
              <a:lnSpc>
                <a:spcPct val="115000"/>
              </a:lnSpc>
              <a:spcAft>
                <a:spcPts val="1000"/>
              </a:spcAft>
              <a:buFont typeface="Symbol" panose="05050102010706020507" pitchFamily="18" charset="2"/>
              <a:buChar char=""/>
              <a:tabLst>
                <a:tab pos="781050" algn="l"/>
                <a:tab pos="3695700" algn="l"/>
              </a:tabLst>
            </a:pPr>
            <a:r>
              <a:rPr lang="en-IN" sz="2200" dirty="0">
                <a:effectLst/>
                <a:ea typeface="Calibri" panose="020F0502020204030204" pitchFamily="34" charset="0"/>
                <a:cs typeface="Times New Roman" panose="02020603050405020304" pitchFamily="18" charset="0"/>
              </a:rPr>
              <a:t>The model was trained on the training set using the vectorized features.</a:t>
            </a:r>
          </a:p>
          <a:p>
            <a:pPr marL="342900" lvl="0" indent="-342900">
              <a:lnSpc>
                <a:spcPct val="115000"/>
              </a:lnSpc>
              <a:spcAft>
                <a:spcPts val="1000"/>
              </a:spcAft>
              <a:buFont typeface="Symbol" panose="05050102010706020507" pitchFamily="18" charset="2"/>
              <a:buChar char=""/>
              <a:tabLst>
                <a:tab pos="781050" algn="l"/>
                <a:tab pos="3695700" algn="l"/>
              </a:tabLst>
            </a:pPr>
            <a:endParaRPr lang="en-IN" sz="2200" dirty="0">
              <a:effectLst/>
              <a:ea typeface="Calibri" panose="020F0502020204030204" pitchFamily="34" charset="0"/>
              <a:cs typeface="Times New Roman" panose="02020603050405020304" pitchFamily="18" charset="0"/>
            </a:endParaRPr>
          </a:p>
          <a:p>
            <a:endParaRPr lang="en-US" sz="2300" dirty="0"/>
          </a:p>
        </p:txBody>
      </p:sp>
      <p:pic>
        <p:nvPicPr>
          <p:cNvPr id="6" name="Picture 5">
            <a:extLst>
              <a:ext uri="{FF2B5EF4-FFF2-40B4-BE49-F238E27FC236}">
                <a16:creationId xmlns:a16="http://schemas.microsoft.com/office/drawing/2014/main" id="{76312109-ABD5-26A0-F89E-B4B9BC30B8E0}"/>
              </a:ext>
            </a:extLst>
          </p:cNvPr>
          <p:cNvPicPr>
            <a:picLocks noChangeAspect="1"/>
          </p:cNvPicPr>
          <p:nvPr/>
        </p:nvPicPr>
        <p:blipFill>
          <a:blip r:embed="rId2"/>
          <a:srcRect l="11362" t="11915" r="11382" b="11632"/>
          <a:stretch/>
        </p:blipFill>
        <p:spPr>
          <a:xfrm>
            <a:off x="-1" y="1053638"/>
            <a:ext cx="3053443" cy="5230429"/>
          </a:xfrm>
          <a:prstGeom prst="rect">
            <a:avLst/>
          </a:prstGeom>
        </p:spPr>
      </p:pic>
    </p:spTree>
    <p:extLst>
      <p:ext uri="{BB962C8B-B14F-4D97-AF65-F5344CB8AC3E}">
        <p14:creationId xmlns:p14="http://schemas.microsoft.com/office/powerpoint/2010/main" val="149973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0B78E-B016-C58B-4C9E-C04C700E2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EAC2E-D2A9-33BC-8AE8-D9F118CB74CF}"/>
              </a:ext>
            </a:extLst>
          </p:cNvPr>
          <p:cNvSpPr>
            <a:spLocks noGrp="1"/>
          </p:cNvSpPr>
          <p:nvPr>
            <p:ph type="title"/>
          </p:nvPr>
        </p:nvSpPr>
        <p:spPr>
          <a:xfrm>
            <a:off x="0" y="1"/>
            <a:ext cx="12192000" cy="1070042"/>
          </a:xfrm>
        </p:spPr>
        <p:style>
          <a:lnRef idx="0">
            <a:schemeClr val="accent2"/>
          </a:lnRef>
          <a:fillRef idx="3">
            <a:schemeClr val="accent2"/>
          </a:fillRef>
          <a:effectRef idx="3">
            <a:schemeClr val="accent2"/>
          </a:effectRef>
          <a:fontRef idx="minor">
            <a:schemeClr val="lt1"/>
          </a:fontRef>
        </p:style>
        <p:txBody>
          <a:bodyPr>
            <a:noAutofit/>
          </a:bodyPr>
          <a:lstStyle/>
          <a:p>
            <a:pPr algn="ctr"/>
            <a:r>
              <a:rPr lang="en-US" sz="5400" b="1" dirty="0">
                <a:latin typeface="+mj-lt"/>
              </a:rPr>
              <a:t>Methodology</a:t>
            </a:r>
          </a:p>
        </p:txBody>
      </p:sp>
      <p:sp>
        <p:nvSpPr>
          <p:cNvPr id="5" name="TextBox 4">
            <a:extLst>
              <a:ext uri="{FF2B5EF4-FFF2-40B4-BE49-F238E27FC236}">
                <a16:creationId xmlns:a16="http://schemas.microsoft.com/office/drawing/2014/main" id="{36E13E6B-0117-1C12-117F-A578DDB50189}"/>
              </a:ext>
            </a:extLst>
          </p:cNvPr>
          <p:cNvSpPr txBox="1"/>
          <p:nvPr/>
        </p:nvSpPr>
        <p:spPr>
          <a:xfrm>
            <a:off x="1" y="1070043"/>
            <a:ext cx="8803340" cy="5888535"/>
          </a:xfrm>
          <a:prstGeom prst="rect">
            <a:avLst/>
          </a:prstGeom>
          <a:noFill/>
        </p:spPr>
        <p:txBody>
          <a:bodyPr wrap="square">
            <a:spAutoFit/>
          </a:bodyPr>
          <a:lstStyle/>
          <a:p>
            <a:r>
              <a:rPr lang="en-US" sz="2100" b="1" dirty="0"/>
              <a:t>4. </a:t>
            </a:r>
            <a:r>
              <a:rPr lang="en-IN" sz="2100" b="1" dirty="0">
                <a:effectLst/>
                <a:ea typeface="Calibri" panose="020F0502020204030204" pitchFamily="34" charset="0"/>
              </a:rPr>
              <a:t>Model Serialization</a:t>
            </a:r>
            <a:endParaRPr lang="en-US" sz="2100" b="1" dirty="0"/>
          </a:p>
          <a:p>
            <a:pPr marL="342900" lvl="0" indent="-342900">
              <a:lnSpc>
                <a:spcPct val="115000"/>
              </a:lnSpc>
              <a:buFont typeface="Symbol" panose="05050102010706020507" pitchFamily="18" charset="2"/>
              <a:buChar char=""/>
              <a:tabLst>
                <a:tab pos="781050" algn="l"/>
                <a:tab pos="3695700" algn="l"/>
              </a:tabLst>
            </a:pPr>
            <a:r>
              <a:rPr lang="en-IN" sz="2100" dirty="0">
                <a:effectLst/>
                <a:ea typeface="Calibri" panose="020F0502020204030204" pitchFamily="34" charset="0"/>
                <a:cs typeface="Times New Roman" panose="02020603050405020304" pitchFamily="18" charset="0"/>
              </a:rPr>
              <a:t>Once trained and tested, the model and the TF-IDF vectorizer were serialized using Python’s pickle library.</a:t>
            </a:r>
          </a:p>
          <a:p>
            <a:pPr marL="342900" lvl="0" indent="-342900">
              <a:lnSpc>
                <a:spcPct val="115000"/>
              </a:lnSpc>
              <a:spcAft>
                <a:spcPts val="1000"/>
              </a:spcAft>
              <a:buFont typeface="Symbol" panose="05050102010706020507" pitchFamily="18" charset="2"/>
              <a:buChar char=""/>
              <a:tabLst>
                <a:tab pos="781050" algn="l"/>
                <a:tab pos="3695700" algn="l"/>
              </a:tabLst>
            </a:pPr>
            <a:r>
              <a:rPr lang="en-IN" sz="2100" dirty="0">
                <a:effectLst/>
                <a:ea typeface="Calibri" panose="020F0502020204030204" pitchFamily="34" charset="0"/>
                <a:cs typeface="Times New Roman" panose="02020603050405020304" pitchFamily="18" charset="0"/>
              </a:rPr>
              <a:t>This allowed the model to be reused without retraining each time the application runs.</a:t>
            </a:r>
            <a:endParaRPr lang="en-US" sz="2100" dirty="0"/>
          </a:p>
          <a:p>
            <a:r>
              <a:rPr lang="en-US" sz="2100" b="1" dirty="0"/>
              <a:t>5. </a:t>
            </a:r>
            <a:r>
              <a:rPr lang="en-IN" sz="2100" b="1" dirty="0">
                <a:effectLst/>
                <a:ea typeface="Calibri" panose="020F0502020204030204" pitchFamily="34" charset="0"/>
              </a:rPr>
              <a:t>Web Application Development</a:t>
            </a:r>
            <a:endParaRPr lang="en-US" sz="2100" b="1" dirty="0"/>
          </a:p>
          <a:p>
            <a:pPr marL="342900" lvl="0" indent="-342900">
              <a:lnSpc>
                <a:spcPct val="115000"/>
              </a:lnSpc>
              <a:buFont typeface="Symbol" panose="05050102010706020507" pitchFamily="18" charset="2"/>
              <a:buChar char=""/>
              <a:tabLst>
                <a:tab pos="781050" algn="l"/>
                <a:tab pos="3695700" algn="l"/>
              </a:tabLst>
            </a:pPr>
            <a:r>
              <a:rPr lang="en-IN" sz="2100" dirty="0">
                <a:effectLst/>
                <a:ea typeface="Calibri" panose="020F0502020204030204" pitchFamily="34" charset="0"/>
                <a:cs typeface="Times New Roman" panose="02020603050405020304" pitchFamily="18" charset="0"/>
              </a:rPr>
              <a:t>A background video and glowing elements were added for visual appeal.</a:t>
            </a:r>
          </a:p>
          <a:p>
            <a:pPr marL="342900" lvl="0" indent="-342900">
              <a:lnSpc>
                <a:spcPct val="115000"/>
              </a:lnSpc>
              <a:spcAft>
                <a:spcPts val="1000"/>
              </a:spcAft>
              <a:buFont typeface="Symbol" panose="05050102010706020507" pitchFamily="18" charset="2"/>
              <a:buChar char=""/>
              <a:tabLst>
                <a:tab pos="781050" algn="l"/>
                <a:tab pos="3695700" algn="l"/>
              </a:tabLst>
            </a:pPr>
            <a:r>
              <a:rPr lang="en-IN" sz="2100" dirty="0">
                <a:effectLst/>
                <a:ea typeface="Calibri" panose="020F0502020204030204" pitchFamily="34" charset="0"/>
                <a:cs typeface="Times New Roman" panose="02020603050405020304" pitchFamily="18" charset="0"/>
              </a:rPr>
              <a:t>The backend was built using Flask, a lightweight Python web framework.</a:t>
            </a:r>
            <a:endParaRPr lang="en-US" sz="2100" dirty="0"/>
          </a:p>
          <a:p>
            <a:r>
              <a:rPr lang="en-US" sz="2100" b="1" dirty="0"/>
              <a:t>6. User Interface  Enhancements</a:t>
            </a:r>
          </a:p>
          <a:p>
            <a:pPr marL="342900" lvl="0" indent="-342900">
              <a:lnSpc>
                <a:spcPct val="115000"/>
              </a:lnSpc>
              <a:buFont typeface="Symbol" panose="05050102010706020507" pitchFamily="18" charset="2"/>
              <a:buChar char=""/>
              <a:tabLst>
                <a:tab pos="781050" algn="l"/>
                <a:tab pos="3695700" algn="l"/>
              </a:tabLst>
            </a:pPr>
            <a:r>
              <a:rPr lang="en-IN" sz="2100" dirty="0">
                <a:effectLst/>
                <a:ea typeface="Calibri" panose="020F0502020204030204" pitchFamily="34" charset="0"/>
                <a:cs typeface="Times New Roman" panose="02020603050405020304" pitchFamily="18" charset="0"/>
              </a:rPr>
              <a:t>Added a responsive layout with animations and effects.</a:t>
            </a:r>
          </a:p>
          <a:p>
            <a:pPr marL="342900" lvl="0" indent="-342900">
              <a:lnSpc>
                <a:spcPct val="115000"/>
              </a:lnSpc>
              <a:buFont typeface="Symbol" panose="05050102010706020507" pitchFamily="18" charset="2"/>
              <a:buChar char=""/>
              <a:tabLst>
                <a:tab pos="781050" algn="l"/>
                <a:tab pos="3695700" algn="l"/>
              </a:tabLst>
            </a:pPr>
            <a:r>
              <a:rPr lang="en-IN" sz="2100" dirty="0">
                <a:effectLst/>
                <a:ea typeface="Calibri" panose="020F0502020204030204" pitchFamily="34" charset="0"/>
                <a:cs typeface="Times New Roman" panose="02020603050405020304" pitchFamily="18" charset="0"/>
              </a:rPr>
              <a:t>Included background video and images (e.g., shield for Not Spam, ad symbol for Spam).</a:t>
            </a:r>
          </a:p>
          <a:p>
            <a:pPr marL="342900" lvl="0" indent="-342900">
              <a:lnSpc>
                <a:spcPct val="115000"/>
              </a:lnSpc>
              <a:spcAft>
                <a:spcPts val="1000"/>
              </a:spcAft>
              <a:buFont typeface="Symbol" panose="05050102010706020507" pitchFamily="18" charset="2"/>
              <a:buChar char=""/>
              <a:tabLst>
                <a:tab pos="781050" algn="l"/>
                <a:tab pos="3695700" algn="l"/>
              </a:tabLst>
            </a:pPr>
            <a:r>
              <a:rPr lang="en-IN" sz="2100" dirty="0">
                <a:effectLst/>
                <a:ea typeface="Calibri" panose="020F0502020204030204" pitchFamily="34" charset="0"/>
                <a:cs typeface="Times New Roman" panose="02020603050405020304" pitchFamily="18" charset="0"/>
              </a:rPr>
              <a:t>Result section styled with glowing borders and color-coded backgrounds for clarity.</a:t>
            </a:r>
          </a:p>
          <a:p>
            <a:endParaRPr lang="en-US" sz="2300" dirty="0"/>
          </a:p>
        </p:txBody>
      </p:sp>
      <p:pic>
        <p:nvPicPr>
          <p:cNvPr id="6" name="Picture 5">
            <a:extLst>
              <a:ext uri="{FF2B5EF4-FFF2-40B4-BE49-F238E27FC236}">
                <a16:creationId xmlns:a16="http://schemas.microsoft.com/office/drawing/2014/main" id="{26FBBB8B-5CDA-7E7F-D724-B8B2C4434067}"/>
              </a:ext>
            </a:extLst>
          </p:cNvPr>
          <p:cNvPicPr>
            <a:picLocks noChangeAspect="1"/>
          </p:cNvPicPr>
          <p:nvPr/>
        </p:nvPicPr>
        <p:blipFill>
          <a:blip r:embed="rId2"/>
          <a:srcRect l="39894" t="20480" r="17580" b="12048"/>
          <a:stretch/>
        </p:blipFill>
        <p:spPr>
          <a:xfrm>
            <a:off x="8715983" y="1741251"/>
            <a:ext cx="3346315" cy="4046706"/>
          </a:xfrm>
          <a:prstGeom prst="rect">
            <a:avLst/>
          </a:prstGeom>
        </p:spPr>
      </p:pic>
    </p:spTree>
    <p:extLst>
      <p:ext uri="{BB962C8B-B14F-4D97-AF65-F5344CB8AC3E}">
        <p14:creationId xmlns:p14="http://schemas.microsoft.com/office/powerpoint/2010/main" val="82117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A1245-FFF0-58D6-125F-9BA096706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924AA-C922-6220-4544-7D4CF1019AFE}"/>
              </a:ext>
            </a:extLst>
          </p:cNvPr>
          <p:cNvSpPr>
            <a:spLocks noGrp="1"/>
          </p:cNvSpPr>
          <p:nvPr>
            <p:ph type="title"/>
          </p:nvPr>
        </p:nvSpPr>
        <p:spPr>
          <a:xfrm>
            <a:off x="0" y="1"/>
            <a:ext cx="12192000" cy="1070042"/>
          </a:xfrm>
        </p:spPr>
        <p:style>
          <a:lnRef idx="0">
            <a:schemeClr val="accent2"/>
          </a:lnRef>
          <a:fillRef idx="3">
            <a:schemeClr val="accent2"/>
          </a:fillRef>
          <a:effectRef idx="3">
            <a:schemeClr val="accent2"/>
          </a:effectRef>
          <a:fontRef idx="minor">
            <a:schemeClr val="lt1"/>
          </a:fontRef>
        </p:style>
        <p:txBody>
          <a:bodyPr>
            <a:noAutofit/>
          </a:bodyPr>
          <a:lstStyle/>
          <a:p>
            <a:pPr algn="ctr"/>
            <a:r>
              <a:rPr lang="en-US" sz="5400" b="1" dirty="0">
                <a:latin typeface="+mj-lt"/>
              </a:rPr>
              <a:t>Flowchart</a:t>
            </a:r>
          </a:p>
        </p:txBody>
      </p:sp>
      <p:pic>
        <p:nvPicPr>
          <p:cNvPr id="4" name="Picture 3">
            <a:extLst>
              <a:ext uri="{FF2B5EF4-FFF2-40B4-BE49-F238E27FC236}">
                <a16:creationId xmlns:a16="http://schemas.microsoft.com/office/drawing/2014/main" id="{C940957A-10CD-2A06-9C9C-2074919E375B}"/>
              </a:ext>
            </a:extLst>
          </p:cNvPr>
          <p:cNvPicPr>
            <a:picLocks noChangeAspect="1"/>
          </p:cNvPicPr>
          <p:nvPr/>
        </p:nvPicPr>
        <p:blipFill>
          <a:blip r:embed="rId2">
            <a:clrChange>
              <a:clrFrom>
                <a:srgbClr val="FFFFFF"/>
              </a:clrFrom>
              <a:clrTo>
                <a:srgbClr val="FFFFFF">
                  <a:alpha val="0"/>
                </a:srgbClr>
              </a:clrTo>
            </a:clrChange>
          </a:blip>
          <a:srcRect l="17080" t="2837" r="16725" b="11206"/>
          <a:stretch/>
        </p:blipFill>
        <p:spPr>
          <a:xfrm>
            <a:off x="4357990" y="1147864"/>
            <a:ext cx="3025303" cy="5107022"/>
          </a:xfrm>
          <a:prstGeom prst="rect">
            <a:avLst/>
          </a:prstGeom>
        </p:spPr>
      </p:pic>
    </p:spTree>
    <p:extLst>
      <p:ext uri="{BB962C8B-B14F-4D97-AF65-F5344CB8AC3E}">
        <p14:creationId xmlns:p14="http://schemas.microsoft.com/office/powerpoint/2010/main" val="3072645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35E0D-1D75-E91F-E75B-C4DDF801D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98D0A-C035-F4F3-2047-44489595050A}"/>
              </a:ext>
            </a:extLst>
          </p:cNvPr>
          <p:cNvSpPr>
            <a:spLocks noGrp="1"/>
          </p:cNvSpPr>
          <p:nvPr>
            <p:ph type="title"/>
          </p:nvPr>
        </p:nvSpPr>
        <p:spPr>
          <a:xfrm>
            <a:off x="0" y="0"/>
            <a:ext cx="12192000" cy="1246759"/>
          </a:xfrm>
          <a:solidFill>
            <a:schemeClr val="accent2">
              <a:lumMod val="40000"/>
              <a:lumOff val="60000"/>
            </a:schemeClr>
          </a:solidFill>
        </p:spPr>
        <p:txBody>
          <a:bodyPr>
            <a:normAutofit/>
          </a:bodyPr>
          <a:lstStyle/>
          <a:p>
            <a:pPr algn="ctr"/>
            <a:r>
              <a:rPr lang="en-IN" sz="5400" b="1" dirty="0">
                <a:ea typeface="Tahoma" panose="020B0604030504040204" pitchFamily="34" charset="0"/>
                <a:cs typeface="Times New Roman" panose="02020603050405020304" pitchFamily="18" charset="0"/>
              </a:rPr>
              <a:t>Results</a:t>
            </a:r>
          </a:p>
        </p:txBody>
      </p:sp>
      <p:sp>
        <p:nvSpPr>
          <p:cNvPr id="7" name="TextBox 6">
            <a:extLst>
              <a:ext uri="{FF2B5EF4-FFF2-40B4-BE49-F238E27FC236}">
                <a16:creationId xmlns:a16="http://schemas.microsoft.com/office/drawing/2014/main" id="{8DD9157C-B53B-FBD1-0C90-8B3AEB51C547}"/>
              </a:ext>
            </a:extLst>
          </p:cNvPr>
          <p:cNvSpPr txBox="1"/>
          <p:nvPr/>
        </p:nvSpPr>
        <p:spPr>
          <a:xfrm>
            <a:off x="372248" y="1342888"/>
            <a:ext cx="3287949" cy="369332"/>
          </a:xfrm>
          <a:prstGeom prst="rect">
            <a:avLst/>
          </a:prstGeom>
          <a:noFill/>
        </p:spPr>
        <p:txBody>
          <a:bodyPr wrap="square" rtlCol="0">
            <a:spAutoFit/>
          </a:bodyPr>
          <a:lstStyle/>
          <a:p>
            <a:pPr algn="ctr"/>
            <a:r>
              <a:rPr lang="en-IN" b="1" dirty="0"/>
              <a:t>Check Email Spam Or Not Spam</a:t>
            </a:r>
          </a:p>
        </p:txBody>
      </p:sp>
      <p:sp>
        <p:nvSpPr>
          <p:cNvPr id="8" name="TextBox 7">
            <a:extLst>
              <a:ext uri="{FF2B5EF4-FFF2-40B4-BE49-F238E27FC236}">
                <a16:creationId xmlns:a16="http://schemas.microsoft.com/office/drawing/2014/main" id="{A6B33988-6620-8A9B-7505-6335EAC79BD0}"/>
              </a:ext>
            </a:extLst>
          </p:cNvPr>
          <p:cNvSpPr txBox="1"/>
          <p:nvPr/>
        </p:nvSpPr>
        <p:spPr>
          <a:xfrm>
            <a:off x="8195576" y="1320725"/>
            <a:ext cx="3287949" cy="369332"/>
          </a:xfrm>
          <a:prstGeom prst="rect">
            <a:avLst/>
          </a:prstGeom>
          <a:noFill/>
        </p:spPr>
        <p:txBody>
          <a:bodyPr wrap="square" rtlCol="0">
            <a:spAutoFit/>
          </a:bodyPr>
          <a:lstStyle/>
          <a:p>
            <a:pPr algn="ctr"/>
            <a:r>
              <a:rPr lang="en-IN" b="1" dirty="0"/>
              <a:t>Prediction: Spam</a:t>
            </a:r>
          </a:p>
        </p:txBody>
      </p:sp>
      <p:sp>
        <p:nvSpPr>
          <p:cNvPr id="3" name="TextBox 2">
            <a:extLst>
              <a:ext uri="{FF2B5EF4-FFF2-40B4-BE49-F238E27FC236}">
                <a16:creationId xmlns:a16="http://schemas.microsoft.com/office/drawing/2014/main" id="{BD589971-1612-C61E-91E5-E3063D1E3D9B}"/>
              </a:ext>
            </a:extLst>
          </p:cNvPr>
          <p:cNvSpPr txBox="1"/>
          <p:nvPr/>
        </p:nvSpPr>
        <p:spPr>
          <a:xfrm>
            <a:off x="4113796" y="1342888"/>
            <a:ext cx="3287949" cy="369332"/>
          </a:xfrm>
          <a:prstGeom prst="rect">
            <a:avLst/>
          </a:prstGeom>
          <a:noFill/>
        </p:spPr>
        <p:txBody>
          <a:bodyPr wrap="square" rtlCol="0">
            <a:spAutoFit/>
          </a:bodyPr>
          <a:lstStyle/>
          <a:p>
            <a:pPr algn="ctr"/>
            <a:r>
              <a:rPr lang="en-IN" b="1" dirty="0"/>
              <a:t>Prediction: Not Spam</a:t>
            </a:r>
          </a:p>
        </p:txBody>
      </p:sp>
      <p:pic>
        <p:nvPicPr>
          <p:cNvPr id="11" name="Picture 10">
            <a:extLst>
              <a:ext uri="{FF2B5EF4-FFF2-40B4-BE49-F238E27FC236}">
                <a16:creationId xmlns:a16="http://schemas.microsoft.com/office/drawing/2014/main" id="{205DA1D6-A0C3-41BE-060A-53DFECF3AEE1}"/>
              </a:ext>
            </a:extLst>
          </p:cNvPr>
          <p:cNvPicPr>
            <a:picLocks noChangeAspect="1"/>
          </p:cNvPicPr>
          <p:nvPr/>
        </p:nvPicPr>
        <p:blipFill>
          <a:blip r:embed="rId3"/>
          <a:stretch>
            <a:fillRect/>
          </a:stretch>
        </p:blipFill>
        <p:spPr>
          <a:xfrm>
            <a:off x="122096" y="1808349"/>
            <a:ext cx="3788255" cy="4388170"/>
          </a:xfrm>
          <a:prstGeom prst="rect">
            <a:avLst/>
          </a:prstGeom>
        </p:spPr>
      </p:pic>
      <p:pic>
        <p:nvPicPr>
          <p:cNvPr id="13" name="Picture 12">
            <a:extLst>
              <a:ext uri="{FF2B5EF4-FFF2-40B4-BE49-F238E27FC236}">
                <a16:creationId xmlns:a16="http://schemas.microsoft.com/office/drawing/2014/main" id="{59C41C2A-1BDC-D710-FFC9-4145C06262A4}"/>
              </a:ext>
            </a:extLst>
          </p:cNvPr>
          <p:cNvPicPr>
            <a:picLocks noChangeAspect="1"/>
          </p:cNvPicPr>
          <p:nvPr/>
        </p:nvPicPr>
        <p:blipFill>
          <a:blip r:embed="rId4"/>
          <a:stretch>
            <a:fillRect/>
          </a:stretch>
        </p:blipFill>
        <p:spPr>
          <a:xfrm>
            <a:off x="4113796" y="1808349"/>
            <a:ext cx="3964405" cy="4368715"/>
          </a:xfrm>
          <a:prstGeom prst="rect">
            <a:avLst/>
          </a:prstGeom>
        </p:spPr>
      </p:pic>
      <p:pic>
        <p:nvPicPr>
          <p:cNvPr id="15" name="Picture 14">
            <a:extLst>
              <a:ext uri="{FF2B5EF4-FFF2-40B4-BE49-F238E27FC236}">
                <a16:creationId xmlns:a16="http://schemas.microsoft.com/office/drawing/2014/main" id="{7BD7DA26-D073-FA69-EE4E-17BBD468DC80}"/>
              </a:ext>
            </a:extLst>
          </p:cNvPr>
          <p:cNvPicPr>
            <a:picLocks noChangeAspect="1"/>
          </p:cNvPicPr>
          <p:nvPr/>
        </p:nvPicPr>
        <p:blipFill>
          <a:blip r:embed="rId5"/>
          <a:stretch>
            <a:fillRect/>
          </a:stretch>
        </p:blipFill>
        <p:spPr>
          <a:xfrm>
            <a:off x="8281646" y="1808349"/>
            <a:ext cx="3788259" cy="4368716"/>
          </a:xfrm>
          <a:prstGeom prst="rect">
            <a:avLst/>
          </a:prstGeom>
        </p:spPr>
      </p:pic>
    </p:spTree>
    <p:extLst>
      <p:ext uri="{BB962C8B-B14F-4D97-AF65-F5344CB8AC3E}">
        <p14:creationId xmlns:p14="http://schemas.microsoft.com/office/powerpoint/2010/main" val="3709787471"/>
      </p:ext>
    </p:extLst>
  </p:cSld>
  <p:clrMapOvr>
    <a:masterClrMapping/>
  </p:clrMapOvr>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1134</TotalTime>
  <Words>729</Words>
  <Application>Microsoft Office PowerPoint</Application>
  <PresentationFormat>Widescreen</PresentationFormat>
  <Paragraphs>81</Paragraphs>
  <Slides>11</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vt:i4>
      </vt:variant>
    </vt:vector>
  </HeadingPairs>
  <TitlesOfParts>
    <vt:vector size="23" baseType="lpstr">
      <vt:lpstr>Aptos</vt:lpstr>
      <vt:lpstr>Arial</vt:lpstr>
      <vt:lpstr>Calibri</vt:lpstr>
      <vt:lpstr>Calibri Light</vt:lpstr>
      <vt:lpstr>Symbol</vt:lpstr>
      <vt:lpstr>Tahoma</vt:lpstr>
      <vt:lpstr>Times New Roman</vt:lpstr>
      <vt:lpstr>Tw Cen MT</vt:lpstr>
      <vt:lpstr>Tw Cen MT Condensed</vt:lpstr>
      <vt:lpstr>Wingdings</vt:lpstr>
      <vt:lpstr>Retrospect</vt:lpstr>
      <vt:lpstr>Office Theme</vt:lpstr>
      <vt:lpstr>Introduction to AI(AI101B) Even Semester Session 2024-25</vt:lpstr>
      <vt:lpstr>Content</vt:lpstr>
      <vt:lpstr>Introduction</vt:lpstr>
      <vt:lpstr>Sustainable Development Goal</vt:lpstr>
      <vt:lpstr>Objective of the Project</vt:lpstr>
      <vt:lpstr>Methodology</vt:lpstr>
      <vt:lpstr>Methodology</vt:lpstr>
      <vt:lpstr>Flowchart</vt:lpstr>
      <vt:lpstr>Results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Project-I (K24MCA18P) Odd Semester Session 2024-25</dc:title>
  <dc:creator>Apoorv Jain</dc:creator>
  <cp:lastModifiedBy>Ridhi Singh Rajput</cp:lastModifiedBy>
  <cp:revision>38</cp:revision>
  <dcterms:created xsi:type="dcterms:W3CDTF">2024-09-12T08:34:15Z</dcterms:created>
  <dcterms:modified xsi:type="dcterms:W3CDTF">2025-04-22T10:08:27Z</dcterms:modified>
</cp:coreProperties>
</file>